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63" r:id="rId2"/>
    <p:sldId id="268" r:id="rId3"/>
    <p:sldId id="270" r:id="rId4"/>
    <p:sldId id="264" r:id="rId5"/>
    <p:sldId id="265" r:id="rId6"/>
    <p:sldId id="261" r:id="rId7"/>
    <p:sldId id="289" r:id="rId8"/>
    <p:sldId id="291" r:id="rId9"/>
    <p:sldId id="273" r:id="rId10"/>
    <p:sldId id="260" r:id="rId11"/>
    <p:sldId id="272" r:id="rId12"/>
    <p:sldId id="278" r:id="rId13"/>
    <p:sldId id="280" r:id="rId14"/>
    <p:sldId id="281" r:id="rId15"/>
    <p:sldId id="282" r:id="rId16"/>
    <p:sldId id="283" r:id="rId17"/>
    <p:sldId id="284" r:id="rId18"/>
    <p:sldId id="293" r:id="rId19"/>
    <p:sldId id="294" r:id="rId20"/>
    <p:sldId id="308" r:id="rId21"/>
    <p:sldId id="286" r:id="rId22"/>
    <p:sldId id="287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7" r:id="rId35"/>
    <p:sldId id="26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EEB8A-F9A9-407F-986D-3964EE2CEEC8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DD031-D1E7-4233-9BB1-E11A2B23B9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8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78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29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64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17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2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6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88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22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1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10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01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92113F-BFD6-4F5A-906D-F79286B1A75F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CB6DC4-77A4-47C1-924A-B187D86FD38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76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0.emf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png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3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87816" y="2082800"/>
            <a:ext cx="7385807" cy="1857958"/>
          </a:xfrm>
        </p:spPr>
        <p:txBody>
          <a:bodyPr>
            <a:normAutofit/>
          </a:bodyPr>
          <a:lstStyle/>
          <a:p>
            <a:pPr algn="r"/>
            <a:r>
              <a:rPr lang="tr-TR" dirty="0"/>
              <a:t>Ölçme Değerlendirme</a:t>
            </a:r>
            <a:br>
              <a:rPr lang="tr-TR" dirty="0"/>
            </a:br>
            <a:r>
              <a:rPr lang="tr-TR" dirty="0"/>
              <a:t>Bilgilendirme Toplantısı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81244" y="373514"/>
            <a:ext cx="6346272" cy="87108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tr-TR" dirty="0"/>
              <a:t>Denizli </a:t>
            </a:r>
          </a:p>
          <a:p>
            <a:pPr marL="0" indent="0" algn="r">
              <a:buNone/>
            </a:pPr>
            <a:r>
              <a:rPr lang="tr-TR" dirty="0"/>
              <a:t>İl Millî Eğitim Müdürlüğü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623" y="373514"/>
            <a:ext cx="893428" cy="89342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5804"/>
          <a:stretch/>
        </p:blipFill>
        <p:spPr>
          <a:xfrm>
            <a:off x="862546" y="2082800"/>
            <a:ext cx="2795054" cy="36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6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5419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Okul ortak sınavları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430" y="1921408"/>
            <a:ext cx="10452100" cy="4023360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solidFill>
                  <a:schemeClr val="tx1"/>
                </a:solidFill>
              </a:rPr>
              <a:t>Tüm kademe ve branşların zümre toplantılarında konu soru dağılım tabloları oluşturuldu ve </a:t>
            </a:r>
            <a:r>
              <a:rPr lang="tr-TR" sz="2400" b="1" dirty="0">
                <a:solidFill>
                  <a:schemeClr val="tx1"/>
                </a:solidFill>
              </a:rPr>
              <a:t>Denizli ÖDM </a:t>
            </a:r>
            <a:r>
              <a:rPr lang="tr-TR" sz="2400" dirty="0">
                <a:solidFill>
                  <a:schemeClr val="tx1"/>
                </a:solidFill>
              </a:rPr>
              <a:t>web sitesinde yayınlandı. 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denizliodm.meb.gov.tr</a:t>
            </a:r>
          </a:p>
          <a:p>
            <a:pPr algn="just"/>
            <a:r>
              <a:rPr lang="tr-TR" sz="2400" b="1" u="sng" dirty="0">
                <a:solidFill>
                  <a:schemeClr val="tx1"/>
                </a:solidFill>
              </a:rPr>
              <a:t>Zümre öğretmenleri okullarında yapacakları sınavlarda bu tablolarda belirtilen kazanımlardan, belirtilen sayıda soru soracaklardır.</a:t>
            </a:r>
          </a:p>
          <a:p>
            <a:pPr algn="just"/>
            <a:r>
              <a:rPr lang="tr-TR" sz="2400" u="sng" dirty="0">
                <a:solidFill>
                  <a:schemeClr val="tx1"/>
                </a:solidFill>
              </a:rPr>
              <a:t>Yayınlanmayan seçmeli ders var ise </a:t>
            </a:r>
            <a:r>
              <a:rPr lang="tr-TR" sz="2400" dirty="0">
                <a:solidFill>
                  <a:schemeClr val="tx1"/>
                </a:solidFill>
              </a:rPr>
              <a:t>okul zümre öğretmenleri toplantı yaparak derslerine ait konu soru dağılım tablosu oluşturacaklar. (tek öğretmen ise kendisi hazırlayacaktır)</a:t>
            </a:r>
          </a:p>
          <a:p>
            <a:pPr algn="just"/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696" y="102556"/>
            <a:ext cx="1634804" cy="16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0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2435" y="148944"/>
            <a:ext cx="10515600" cy="65833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Yazılı sınav yapılacak ise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35" y="734704"/>
            <a:ext cx="10936529" cy="594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Metin kutusu 6"/>
          <p:cNvSpPr txBox="1"/>
          <p:nvPr/>
        </p:nvSpPr>
        <p:spPr>
          <a:xfrm>
            <a:off x="502435" y="3628571"/>
            <a:ext cx="461665" cy="1477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dirty="0"/>
              <a:t>Öğrenme alanı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193492" y="2812089"/>
            <a:ext cx="738664" cy="17543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tr-TR" dirty="0"/>
              <a:t>Alt Öğrenme alanı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7578" y="3098800"/>
            <a:ext cx="70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konu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598935" y="2988543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1.kazanım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6611257" y="3091543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6611257" y="3523119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6629399" y="3854889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6618206" y="4355126"/>
            <a:ext cx="3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6620328" y="4182569"/>
            <a:ext cx="33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277430" y="107526"/>
            <a:ext cx="89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TEST</a:t>
            </a:r>
          </a:p>
          <a:p>
            <a:pPr algn="ctr"/>
            <a:r>
              <a:rPr lang="tr-TR" dirty="0"/>
              <a:t>20 soru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7271657" y="293495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7271657" y="335787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7271657" y="436723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7271656" y="4736567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21" name="Metin kutusu 20"/>
          <p:cNvSpPr txBox="1"/>
          <p:nvPr/>
        </p:nvSpPr>
        <p:spPr>
          <a:xfrm>
            <a:off x="7271656" y="5801298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7173684" y="61579"/>
            <a:ext cx="7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AÇIK UÇLU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2632365" y="3504586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3.kazanım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2613011" y="3228338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2.kazanım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6346372" y="107526"/>
            <a:ext cx="740228" cy="45628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/>
          <p:cNvSpPr/>
          <p:nvPr/>
        </p:nvSpPr>
        <p:spPr>
          <a:xfrm>
            <a:off x="7155542" y="71204"/>
            <a:ext cx="1729178" cy="65733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04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96918"/>
          </a:xfrm>
        </p:spPr>
        <p:txBody>
          <a:bodyPr>
            <a:normAutofit/>
          </a:bodyPr>
          <a:lstStyle/>
          <a:p>
            <a:r>
              <a:rPr lang="tr-TR" sz="2800" dirty="0"/>
              <a:t>Soruların hazırlanması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22804"/>
            <a:ext cx="9824245" cy="3946290"/>
          </a:xfrm>
        </p:spPr>
        <p:txBody>
          <a:bodyPr/>
          <a:lstStyle/>
          <a:p>
            <a:pPr algn="just"/>
            <a:r>
              <a:rPr lang="tr-TR" b="1" dirty="0">
                <a:solidFill>
                  <a:schemeClr val="tx1"/>
                </a:solidFill>
              </a:rPr>
              <a:t>Ülke geneli yapılacak ortak yazılı sınavlar</a:t>
            </a:r>
            <a:r>
              <a:rPr lang="tr-TR" dirty="0">
                <a:solidFill>
                  <a:schemeClr val="tx1"/>
                </a:solidFill>
              </a:rPr>
              <a:t>ın soruları ve cevap anahtarları </a:t>
            </a:r>
            <a:r>
              <a:rPr lang="tr-TR" b="1" dirty="0">
                <a:solidFill>
                  <a:schemeClr val="tx1"/>
                </a:solidFill>
              </a:rPr>
              <a:t>Bakanlık</a:t>
            </a:r>
            <a:r>
              <a:rPr lang="tr-TR" dirty="0">
                <a:solidFill>
                  <a:schemeClr val="tx1"/>
                </a:solidFill>
              </a:rPr>
              <a:t> tarafından, </a:t>
            </a:r>
          </a:p>
          <a:p>
            <a:pPr algn="just"/>
            <a:r>
              <a:rPr lang="tr-TR" b="1" dirty="0">
                <a:solidFill>
                  <a:schemeClr val="tx1"/>
                </a:solidFill>
              </a:rPr>
              <a:t>il geneli yapılacak ortak yazılı sınavlar</a:t>
            </a:r>
            <a:r>
              <a:rPr lang="tr-TR" dirty="0">
                <a:solidFill>
                  <a:schemeClr val="tx1"/>
                </a:solidFill>
              </a:rPr>
              <a:t>ın soruları ve cevap anahtarları </a:t>
            </a:r>
            <a:r>
              <a:rPr lang="tr-TR" b="1" dirty="0">
                <a:solidFill>
                  <a:schemeClr val="tx1"/>
                </a:solidFill>
              </a:rPr>
              <a:t>ölçme değerlendirme merkezi müdürlüğü </a:t>
            </a:r>
            <a:r>
              <a:rPr lang="tr-TR" dirty="0">
                <a:solidFill>
                  <a:schemeClr val="tx1"/>
                </a:solidFill>
              </a:rPr>
              <a:t>tarafından, </a:t>
            </a:r>
          </a:p>
          <a:p>
            <a:pPr algn="just"/>
            <a:r>
              <a:rPr lang="tr-TR" b="1" dirty="0">
                <a:solidFill>
                  <a:schemeClr val="tx1"/>
                </a:solidFill>
              </a:rPr>
              <a:t>ilçe geneli yapılacak ortak yazılı sınavlar</a:t>
            </a:r>
            <a:r>
              <a:rPr lang="tr-TR" dirty="0">
                <a:solidFill>
                  <a:schemeClr val="tx1"/>
                </a:solidFill>
              </a:rPr>
              <a:t>ın soruları ve cevap anahtarları </a:t>
            </a:r>
            <a:r>
              <a:rPr lang="tr-TR" b="1" dirty="0">
                <a:solidFill>
                  <a:schemeClr val="tx1"/>
                </a:solidFill>
              </a:rPr>
              <a:t>ilçe sınıf/alan zümreleri </a:t>
            </a:r>
            <a:r>
              <a:rPr lang="tr-TR" dirty="0">
                <a:solidFill>
                  <a:schemeClr val="tx1"/>
                </a:solidFill>
              </a:rPr>
              <a:t>tarafından, </a:t>
            </a:r>
          </a:p>
          <a:p>
            <a:pPr algn="just"/>
            <a:r>
              <a:rPr lang="tr-TR" b="1" dirty="0">
                <a:solidFill>
                  <a:schemeClr val="tx1"/>
                </a:solidFill>
              </a:rPr>
              <a:t>okul geneli yapılacak ortak yazılı sınavlar</a:t>
            </a:r>
            <a:r>
              <a:rPr lang="tr-TR" dirty="0">
                <a:solidFill>
                  <a:schemeClr val="tx1"/>
                </a:solidFill>
              </a:rPr>
              <a:t>ın soruları ve cevap anahtarları ise </a:t>
            </a:r>
            <a:r>
              <a:rPr lang="tr-TR" b="1" dirty="0">
                <a:solidFill>
                  <a:schemeClr val="tx1"/>
                </a:solidFill>
              </a:rPr>
              <a:t>eğitim kurumu sınıf/alan zümreleri</a:t>
            </a:r>
            <a:r>
              <a:rPr lang="tr-TR" dirty="0">
                <a:solidFill>
                  <a:schemeClr val="tx1"/>
                </a:solidFill>
              </a:rPr>
              <a:t> tarafından hazırlanır.</a:t>
            </a:r>
          </a:p>
        </p:txBody>
      </p:sp>
    </p:spTree>
    <p:extLst>
      <p:ext uri="{BB962C8B-B14F-4D97-AF65-F5344CB8AC3E}">
        <p14:creationId xmlns:p14="http://schemas.microsoft.com/office/powerpoint/2010/main" val="193469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62735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Sınavın Uygulanması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48441"/>
            <a:ext cx="10058400" cy="3963382"/>
          </a:xfrm>
        </p:spPr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Ülke geneli yapılacak ortak yazılı sınavlar Bakanlıkça, 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il geneli yapılacak ortak yazılı sınavlar ise il millî eğitim müdürlüğünce belirlenen tarih ve saatlerde yapılır. 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Bu sınavların </a:t>
            </a:r>
            <a:r>
              <a:rPr lang="tr-TR" u="sng" dirty="0">
                <a:solidFill>
                  <a:schemeClr val="tx1"/>
                </a:solidFill>
              </a:rPr>
              <a:t>uygulanması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sınıf/alan öğretmenlerince</a:t>
            </a:r>
            <a:r>
              <a:rPr lang="tr-TR" dirty="0">
                <a:solidFill>
                  <a:schemeClr val="tx1"/>
                </a:solidFill>
              </a:rPr>
              <a:t> yapılır, sınavların nasıl </a:t>
            </a:r>
            <a:r>
              <a:rPr lang="tr-TR" u="sng" dirty="0">
                <a:solidFill>
                  <a:schemeClr val="tx1"/>
                </a:solidFill>
              </a:rPr>
              <a:t>değerlendirileceği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Bakanlıkça</a:t>
            </a:r>
            <a:r>
              <a:rPr lang="tr-TR" dirty="0">
                <a:solidFill>
                  <a:schemeClr val="tx1"/>
                </a:solidFill>
              </a:rPr>
              <a:t> belirlenir.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Ülke, il ve ilçe geneli yapılacak ortak yazılı sınavlar dışında okul geneli yapılacak ortak yazılı sınavların </a:t>
            </a:r>
            <a:r>
              <a:rPr lang="tr-TR" u="sng" dirty="0">
                <a:solidFill>
                  <a:schemeClr val="tx1"/>
                </a:solidFill>
              </a:rPr>
              <a:t>uygulanması ve değerlendirilmesi </a:t>
            </a:r>
            <a:r>
              <a:rPr lang="tr-TR" b="1" u="sng" dirty="0">
                <a:solidFill>
                  <a:schemeClr val="tx1"/>
                </a:solidFill>
              </a:rPr>
              <a:t>eğitim kurumu sınıf/alan zümrelerince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yapılır.</a:t>
            </a:r>
          </a:p>
        </p:txBody>
      </p:sp>
    </p:spTree>
    <p:extLst>
      <p:ext uri="{BB962C8B-B14F-4D97-AF65-F5344CB8AC3E}">
        <p14:creationId xmlns:p14="http://schemas.microsoft.com/office/powerpoint/2010/main" val="32003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88373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Uygulama: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88620"/>
            <a:ext cx="10058400" cy="3980473"/>
          </a:xfrm>
        </p:spPr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Ülke, il, ilçe ve okul geneli yapılan ortak yazılı sınavların sonucuna göre öğrenci toplu listeleri </a:t>
            </a:r>
            <a:r>
              <a:rPr lang="tr-TR" b="1" u="sng" dirty="0">
                <a:solidFill>
                  <a:schemeClr val="tx1"/>
                </a:solidFill>
              </a:rPr>
              <a:t>yayımlanmaz</a:t>
            </a:r>
            <a:r>
              <a:rPr lang="tr-TR" dirty="0">
                <a:solidFill>
                  <a:schemeClr val="tx1"/>
                </a:solidFill>
              </a:rPr>
              <a:t>. Okullar ve sınıflar arası karşılaştırmalı veri çıkarılmaz.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Ülke, il ve ilçe geneli ortak yazılı sınavların yapılacağı tarihlerde </a:t>
            </a:r>
            <a:r>
              <a:rPr lang="tr-TR" b="1" u="sng" dirty="0">
                <a:solidFill>
                  <a:schemeClr val="tx1"/>
                </a:solidFill>
              </a:rPr>
              <a:t>başka sınav yapılmaz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Bir günde yapılacak sınav sayısının </a:t>
            </a:r>
            <a:r>
              <a:rPr lang="tr-TR" u="sng" dirty="0">
                <a:solidFill>
                  <a:schemeClr val="tx1"/>
                </a:solidFill>
              </a:rPr>
              <a:t>ikiyi geçmemesi</a:t>
            </a:r>
            <a:r>
              <a:rPr lang="tr-TR" dirty="0">
                <a:solidFill>
                  <a:schemeClr val="tx1"/>
                </a:solidFill>
              </a:rPr>
              <a:t> esastır. 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Ancak zorunlu hâllerde bir sınav daha yapılabilir. Zorunlu hâl kapsamına giren durumların belirlenmesi okul müdürlüklerinin sorumluluğundadır.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Ortak yazılı sınavların yapılacağı gün ve saatlerde </a:t>
            </a:r>
            <a:r>
              <a:rPr lang="tr-TR" u="sng" dirty="0">
                <a:solidFill>
                  <a:schemeClr val="tx1"/>
                </a:solidFill>
              </a:rPr>
              <a:t>eğitim ve öğretime devam edilir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0949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Sınava Katılmayanlar: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</a:rPr>
              <a:t>Ortak sınavlara katılmayan öğrencilerin bilgileri </a:t>
            </a:r>
            <a:r>
              <a:rPr lang="tr-TR" u="sng" dirty="0">
                <a:solidFill>
                  <a:schemeClr val="tx1"/>
                </a:solidFill>
              </a:rPr>
              <a:t>okul müdürlüğü tarafından </a:t>
            </a:r>
            <a:r>
              <a:rPr lang="tr-TR" dirty="0">
                <a:solidFill>
                  <a:schemeClr val="tx1"/>
                </a:solidFill>
              </a:rPr>
              <a:t>sınav bitiminde </a:t>
            </a:r>
            <a:r>
              <a:rPr lang="tr-TR" b="1" dirty="0">
                <a:solidFill>
                  <a:schemeClr val="tx1"/>
                </a:solidFill>
              </a:rPr>
              <a:t>e-Okula</a:t>
            </a:r>
            <a:r>
              <a:rPr lang="tr-TR" dirty="0">
                <a:solidFill>
                  <a:schemeClr val="tx1"/>
                </a:solidFill>
              </a:rPr>
              <a:t> işlenir.</a:t>
            </a:r>
          </a:p>
          <a:p>
            <a:pPr marL="0" indent="0" algn="just">
              <a:buNone/>
            </a:pPr>
            <a:r>
              <a:rPr lang="tr-TR" b="1" dirty="0">
                <a:solidFill>
                  <a:schemeClr val="tx1"/>
                </a:solidFill>
              </a:rPr>
              <a:t>Nakil</a:t>
            </a:r>
            <a:r>
              <a:rPr lang="tr-TR" dirty="0">
                <a:solidFill>
                  <a:schemeClr val="tx1"/>
                </a:solidFill>
              </a:rPr>
              <a:t> ile okul değişikliği olan öğrenci, önceki okulunda ortak yazılı sınava girmediyse gittiği okuldaki ortak yazılı sınava girer. Nakil gittiği okulda sınav gerçekleşmişse bu öğrenci mazeret sınavına girer.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</a:rPr>
              <a:t>Geçerli mazereti bulunan öğrencilerin sınava katılmama gerekçesi </a:t>
            </a:r>
            <a:r>
              <a:rPr lang="tr-TR" u="sng" dirty="0">
                <a:solidFill>
                  <a:schemeClr val="tx1"/>
                </a:solidFill>
              </a:rPr>
              <a:t>ortak yazılı sınav uygulama tarihinden itibaren </a:t>
            </a:r>
            <a:r>
              <a:rPr lang="tr-TR" b="1" u="sng" dirty="0">
                <a:solidFill>
                  <a:schemeClr val="tx1"/>
                </a:solidFill>
              </a:rPr>
              <a:t>en geç 5 (beş) iş günü </a:t>
            </a:r>
            <a:r>
              <a:rPr lang="tr-TR" u="sng" dirty="0">
                <a:solidFill>
                  <a:schemeClr val="tx1"/>
                </a:solidFill>
              </a:rPr>
              <a:t>içerisinde </a:t>
            </a:r>
            <a:r>
              <a:rPr lang="tr-TR" dirty="0">
                <a:solidFill>
                  <a:schemeClr val="tx1"/>
                </a:solidFill>
              </a:rPr>
              <a:t>velisi tarafından okul müdürlüğüne yazılı olarak bildirilir.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</a:rPr>
              <a:t>Ülke, il ve ilçe geneli ortak yazılı sınavlara katılamayan öğrencilerden okul müdürlüklerince mazeret sınavına katılmasına karar verilen öğrenciler resmî yazı ile il/ilçe millî eğitim müdürlüklerine bildirilir.</a:t>
            </a:r>
          </a:p>
        </p:txBody>
      </p:sp>
    </p:spTree>
    <p:extLst>
      <p:ext uri="{BB962C8B-B14F-4D97-AF65-F5344CB8AC3E}">
        <p14:creationId xmlns:p14="http://schemas.microsoft.com/office/powerpoint/2010/main" val="362798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62735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Mazeret sınavı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71371"/>
            <a:ext cx="10225898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1800" dirty="0">
                <a:solidFill>
                  <a:schemeClr val="tx1"/>
                </a:solidFill>
              </a:rPr>
              <a:t>Ortak sınavlara mazeretleri nedeniyle katılamayan öğrenciler için mazeret sınavı yapılır.</a:t>
            </a:r>
          </a:p>
          <a:p>
            <a:pPr marL="0" indent="0" algn="just">
              <a:buNone/>
            </a:pPr>
            <a:r>
              <a:rPr lang="tr-TR" sz="1800" dirty="0">
                <a:solidFill>
                  <a:schemeClr val="tx1"/>
                </a:solidFill>
              </a:rPr>
              <a:t>Ülke ve il genelinde yapılacak </a:t>
            </a:r>
            <a:r>
              <a:rPr lang="tr-TR" sz="1800" u="sng" dirty="0">
                <a:solidFill>
                  <a:schemeClr val="tx1"/>
                </a:solidFill>
              </a:rPr>
              <a:t>mazeret sınavlarının tarihi il millî eğitim müdürlükleri tarafından </a:t>
            </a:r>
            <a:r>
              <a:rPr lang="tr-TR" sz="1800" dirty="0">
                <a:solidFill>
                  <a:schemeClr val="tx1"/>
                </a:solidFill>
              </a:rPr>
              <a:t>ilan edilir. Ülke ve il geneli yapılacak </a:t>
            </a:r>
            <a:r>
              <a:rPr lang="tr-TR" sz="1800" u="sng" dirty="0">
                <a:solidFill>
                  <a:schemeClr val="tx1"/>
                </a:solidFill>
              </a:rPr>
              <a:t>mazeret sınavlarının soru ve cevap anahtarları ölçme değerlendirme merkezi müdürlüklerince</a:t>
            </a:r>
            <a:r>
              <a:rPr lang="tr-TR" sz="1800" dirty="0">
                <a:solidFill>
                  <a:schemeClr val="tx1"/>
                </a:solidFill>
              </a:rPr>
              <a:t> hazırlanır, </a:t>
            </a:r>
            <a:r>
              <a:rPr lang="tr-TR" sz="1800" u="sng" dirty="0">
                <a:solidFill>
                  <a:schemeClr val="tx1"/>
                </a:solidFill>
              </a:rPr>
              <a:t>sınavın uygulanması ise eğitim kurumu sınıf/alan zümrelerince </a:t>
            </a:r>
            <a:r>
              <a:rPr lang="tr-TR" sz="1800" dirty="0">
                <a:solidFill>
                  <a:schemeClr val="tx1"/>
                </a:solidFill>
              </a:rPr>
              <a:t>yapılır.</a:t>
            </a:r>
          </a:p>
          <a:p>
            <a:pPr marL="0" indent="0" algn="just">
              <a:buNone/>
            </a:pPr>
            <a:r>
              <a:rPr lang="tr-TR" sz="1800" dirty="0">
                <a:solidFill>
                  <a:schemeClr val="tx1"/>
                </a:solidFill>
              </a:rPr>
              <a:t>İlçe geneli yapılan ortak yazılı sınavların mazeret sınavlarına ilişkin iş ve işlemler ilçe millî eğitim müdürlüklerince, </a:t>
            </a:r>
            <a:r>
              <a:rPr lang="tr-TR" sz="1800" u="sng" dirty="0">
                <a:solidFill>
                  <a:schemeClr val="tx1"/>
                </a:solidFill>
              </a:rPr>
              <a:t>okul geneli yapılan ortak yazılı sınavların mazeret sınavlarına ilişkin iş ve işlemler ise okul müdürlüklerince</a:t>
            </a:r>
            <a:r>
              <a:rPr lang="tr-TR" sz="1800" dirty="0">
                <a:solidFill>
                  <a:schemeClr val="tx1"/>
                </a:solidFill>
              </a:rPr>
              <a:t> yapılır.</a:t>
            </a:r>
          </a:p>
          <a:p>
            <a:pPr marL="0" indent="0" algn="just">
              <a:buNone/>
            </a:pPr>
            <a:r>
              <a:rPr lang="tr-TR" sz="1800" u="sng" dirty="0">
                <a:solidFill>
                  <a:schemeClr val="tx1"/>
                </a:solidFill>
              </a:rPr>
              <a:t>Ülke, il ve ilçe </a:t>
            </a:r>
            <a:r>
              <a:rPr lang="tr-TR" sz="1800" dirty="0">
                <a:solidFill>
                  <a:schemeClr val="tx1"/>
                </a:solidFill>
              </a:rPr>
              <a:t>genelinde yapılan ortak yazılı sınavların mazeret sınavlarına katılmayan öğrenciler için ayrıca mazeret sınavı yapılmaz ve </a:t>
            </a:r>
            <a:r>
              <a:rPr lang="tr-TR" sz="1800" u="sng" dirty="0">
                <a:solidFill>
                  <a:schemeClr val="tx1"/>
                </a:solidFill>
              </a:rPr>
              <a:t>öğrenci sınava katılmamış olarak değerlendirilir</a:t>
            </a:r>
            <a:r>
              <a:rPr lang="tr-TR" sz="18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tr-TR" sz="1800" b="1" dirty="0">
                <a:solidFill>
                  <a:schemeClr val="tx1"/>
                </a:solidFill>
              </a:rPr>
              <a:t>Geçerli mazereti olmadan ortak yazılı sınava ve mazeret sınavına katılmayan öğrenciler ile kopya çekenlerin durumları puanla değerlendirilmez, bu sınavlara katılmayan öğrencilerin puan hanesine </a:t>
            </a:r>
            <a:r>
              <a:rPr lang="tr-TR" sz="1800" b="1" dirty="0">
                <a:solidFill>
                  <a:srgbClr val="FF0000"/>
                </a:solidFill>
              </a:rPr>
              <a:t>“G”</a:t>
            </a:r>
            <a:r>
              <a:rPr lang="tr-TR" sz="1800" b="1" dirty="0">
                <a:solidFill>
                  <a:schemeClr val="tx1"/>
                </a:solidFill>
              </a:rPr>
              <a:t>, kopya çeken öğrencilerin puan hanesine </a:t>
            </a:r>
            <a:r>
              <a:rPr lang="tr-TR" sz="1800" b="1" dirty="0">
                <a:solidFill>
                  <a:srgbClr val="FF0000"/>
                </a:solidFill>
              </a:rPr>
              <a:t>“K” </a:t>
            </a:r>
            <a:r>
              <a:rPr lang="tr-TR" sz="1800" b="1" dirty="0">
                <a:solidFill>
                  <a:schemeClr val="tx1"/>
                </a:solidFill>
              </a:rPr>
              <a:t>yazılır ve bu haneler de aritmetik ortalamaya dâhil edilir.</a:t>
            </a:r>
          </a:p>
        </p:txBody>
      </p:sp>
    </p:spTree>
    <p:extLst>
      <p:ext uri="{BB962C8B-B14F-4D97-AF65-F5344CB8AC3E}">
        <p14:creationId xmlns:p14="http://schemas.microsoft.com/office/powerpoint/2010/main" val="1578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9827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Sınavın değerlendirilmesi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1" y="1901718"/>
            <a:ext cx="10058400" cy="4023360"/>
          </a:xfrm>
        </p:spPr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Sınavlar, </a:t>
            </a:r>
            <a:r>
              <a:rPr lang="tr-TR" b="1" dirty="0">
                <a:solidFill>
                  <a:schemeClr val="tx1"/>
                </a:solidFill>
              </a:rPr>
              <a:t>100 (yüz) </a:t>
            </a:r>
            <a:r>
              <a:rPr lang="tr-TR" dirty="0">
                <a:solidFill>
                  <a:schemeClr val="tx1"/>
                </a:solidFill>
              </a:rPr>
              <a:t>tam puan üzerinden değerlendirilir. Yazılı sınavlarda, sorulara verilen yanlış cevaplar doğru cevapları etkilemez.</a:t>
            </a:r>
          </a:p>
          <a:p>
            <a:pPr algn="just"/>
            <a:r>
              <a:rPr lang="tr-TR" u="sng" dirty="0">
                <a:solidFill>
                  <a:schemeClr val="tx1"/>
                </a:solidFill>
              </a:rPr>
              <a:t>Türkçe, Türk dili ve edebiyatı ile yabancı dil </a:t>
            </a:r>
            <a:r>
              <a:rPr lang="tr-TR" dirty="0">
                <a:solidFill>
                  <a:schemeClr val="tx1"/>
                </a:solidFill>
              </a:rPr>
              <a:t>derslerinin sınavları </a:t>
            </a:r>
            <a:r>
              <a:rPr lang="tr-TR" b="1" u="sng" dirty="0">
                <a:solidFill>
                  <a:schemeClr val="tx1"/>
                </a:solidFill>
              </a:rPr>
              <a:t>yazılı ve uygulamalı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olmak üzere iki aşamada yapılır. Uygulamalı sınavların süresi ve hangi kazanımlara göre yapılacağı ders öğretmenlerince belirlenir. Öğrencinin uygulamalı sınavlardan aldığı puanlar ile yazılı sınavdan aldığı puan </a:t>
            </a:r>
            <a:r>
              <a:rPr lang="tr-TR" b="1" dirty="0">
                <a:solidFill>
                  <a:schemeClr val="tx1"/>
                </a:solidFill>
              </a:rPr>
              <a:t>birlikte</a:t>
            </a:r>
            <a:r>
              <a:rPr lang="tr-TR" dirty="0">
                <a:solidFill>
                  <a:schemeClr val="tx1"/>
                </a:solidFill>
              </a:rPr>
              <a:t> değerlendirilerek sınav puanı oluşturulur.</a:t>
            </a:r>
          </a:p>
          <a:p>
            <a:pPr algn="just"/>
            <a:r>
              <a:rPr lang="tr-TR" u="sng" dirty="0">
                <a:solidFill>
                  <a:schemeClr val="tx1"/>
                </a:solidFill>
              </a:rPr>
              <a:t>Türkçe ve yabancı dil </a:t>
            </a:r>
            <a:r>
              <a:rPr lang="tr-TR" dirty="0">
                <a:solidFill>
                  <a:schemeClr val="tx1"/>
                </a:solidFill>
              </a:rPr>
              <a:t>derslerinin sınav puanları; </a:t>
            </a:r>
            <a:r>
              <a:rPr lang="tr-TR" b="1" dirty="0">
                <a:solidFill>
                  <a:schemeClr val="tx1"/>
                </a:solidFill>
              </a:rPr>
              <a:t>yazılı sınavın %50</a:t>
            </a:r>
            <a:r>
              <a:rPr lang="tr-TR" dirty="0">
                <a:solidFill>
                  <a:schemeClr val="tx1"/>
                </a:solidFill>
              </a:rPr>
              <a:t>’si, </a:t>
            </a:r>
            <a:r>
              <a:rPr lang="tr-TR" b="1" dirty="0">
                <a:solidFill>
                  <a:schemeClr val="tx1"/>
                </a:solidFill>
              </a:rPr>
              <a:t>dinleme sınavının %25</a:t>
            </a:r>
            <a:r>
              <a:rPr lang="tr-TR" dirty="0">
                <a:solidFill>
                  <a:schemeClr val="tx1"/>
                </a:solidFill>
              </a:rPr>
              <a:t>’i ve </a:t>
            </a:r>
            <a:r>
              <a:rPr lang="tr-TR" b="1" dirty="0">
                <a:solidFill>
                  <a:schemeClr val="tx1"/>
                </a:solidFill>
              </a:rPr>
              <a:t>konuşma sınavının %25</a:t>
            </a:r>
            <a:r>
              <a:rPr lang="tr-TR" dirty="0">
                <a:solidFill>
                  <a:schemeClr val="tx1"/>
                </a:solidFill>
              </a:rPr>
              <a:t>’i alınarak hesaplanır.</a:t>
            </a:r>
          </a:p>
          <a:p>
            <a:pPr algn="just"/>
            <a:r>
              <a:rPr lang="tr-TR" u="sng" dirty="0">
                <a:solidFill>
                  <a:schemeClr val="tx1"/>
                </a:solidFill>
              </a:rPr>
              <a:t>Türk dili ve edebiyatı </a:t>
            </a:r>
            <a:r>
              <a:rPr lang="tr-TR" dirty="0">
                <a:solidFill>
                  <a:schemeClr val="tx1"/>
                </a:solidFill>
              </a:rPr>
              <a:t>dersinin sınav puanları; </a:t>
            </a:r>
            <a:r>
              <a:rPr lang="tr-TR" b="1" dirty="0">
                <a:solidFill>
                  <a:schemeClr val="tx1"/>
                </a:solidFill>
              </a:rPr>
              <a:t>yazılı sınavın %70</a:t>
            </a:r>
            <a:r>
              <a:rPr lang="tr-TR" dirty="0">
                <a:solidFill>
                  <a:schemeClr val="tx1"/>
                </a:solidFill>
              </a:rPr>
              <a:t>’i, </a:t>
            </a:r>
            <a:r>
              <a:rPr lang="tr-TR" b="1" dirty="0">
                <a:solidFill>
                  <a:schemeClr val="tx1"/>
                </a:solidFill>
              </a:rPr>
              <a:t>dinleme sınavının %15</a:t>
            </a:r>
            <a:r>
              <a:rPr lang="tr-TR" dirty="0">
                <a:solidFill>
                  <a:schemeClr val="tx1"/>
                </a:solidFill>
              </a:rPr>
              <a:t>’i ve </a:t>
            </a:r>
            <a:r>
              <a:rPr lang="tr-TR" b="1" dirty="0">
                <a:solidFill>
                  <a:schemeClr val="tx1"/>
                </a:solidFill>
              </a:rPr>
              <a:t>konuşma sınavının %15</a:t>
            </a:r>
            <a:r>
              <a:rPr lang="tr-TR" dirty="0">
                <a:solidFill>
                  <a:schemeClr val="tx1"/>
                </a:solidFill>
              </a:rPr>
              <a:t>’i alınarak hesaplanır.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Sonuçlar ilgili dersin öğretmeni tarafından e-Okuldaki öğretmen not çizelgesi bölümüne girilir.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202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10900FF-A215-BFA4-53A3-8528852AA055}"/>
              </a:ext>
            </a:extLst>
          </p:cNvPr>
          <p:cNvSpPr txBox="1"/>
          <p:nvPr/>
        </p:nvSpPr>
        <p:spPr>
          <a:xfrm>
            <a:off x="222250" y="6396335"/>
            <a:ext cx="1174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ÖRNEK ANALİZ ÇALIŞMASI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43" y="93293"/>
            <a:ext cx="6503350" cy="604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10900FF-A215-BFA4-53A3-8528852AA055}"/>
              </a:ext>
            </a:extLst>
          </p:cNvPr>
          <p:cNvSpPr txBox="1"/>
          <p:nvPr/>
        </p:nvSpPr>
        <p:spPr>
          <a:xfrm>
            <a:off x="222250" y="6396335"/>
            <a:ext cx="1174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KONU SORU DAĞILIM TABLOSU</a:t>
            </a:r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3BA66E09-95A0-0CFE-3790-F2D320BF22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29327" y="212280"/>
          <a:ext cx="8141368" cy="592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11902511" imgH="10919491" progId="Excel.Sheet.12">
                  <p:embed/>
                </p:oleObj>
              </mc:Choice>
              <mc:Fallback>
                <p:oleObj name="Worksheet" r:id="rId3" imgW="11902511" imgH="10919491" progId="Excel.Sheet.12">
                  <p:embed/>
                  <p:pic>
                    <p:nvPicPr>
                      <p:cNvPr id="4" name="Nesne 3">
                        <a:extLst>
                          <a:ext uri="{FF2B5EF4-FFF2-40B4-BE49-F238E27FC236}">
                            <a16:creationId xmlns:a16="http://schemas.microsoft.com/office/drawing/2014/main" id="{3BA66E09-95A0-0CFE-3790-F2D320BF2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9327" y="212280"/>
                        <a:ext cx="8141368" cy="592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4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521292"/>
            <a:ext cx="10058400" cy="104258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/>
                </a:solidFill>
              </a:rPr>
              <a:t>ORTAÖĞRETİM KURUMLARI</a:t>
            </a:r>
            <a:br>
              <a:rPr lang="tr-TR" sz="2400" dirty="0">
                <a:solidFill>
                  <a:schemeClr val="tx1"/>
                </a:solidFill>
              </a:rPr>
            </a:br>
            <a:r>
              <a:rPr lang="tr-TR" sz="2400" dirty="0">
                <a:solidFill>
                  <a:schemeClr val="tx1"/>
                </a:solidFill>
              </a:rPr>
              <a:t>YÖNETMELİĞİNDE DEĞİŞİKLİK YAPILMASINA DAİR YÖNETMELİK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392964"/>
            <a:ext cx="10058400" cy="3835848"/>
          </a:xfrm>
        </p:spPr>
        <p:txBody>
          <a:bodyPr>
            <a:normAutofit/>
          </a:bodyPr>
          <a:lstStyle/>
          <a:p>
            <a:endParaRPr lang="tr-TR" dirty="0"/>
          </a:p>
          <a:p>
            <a:pPr algn="just"/>
            <a:r>
              <a:rPr lang="tr-TR" dirty="0">
                <a:solidFill>
                  <a:schemeClr val="tx1"/>
                </a:solidFill>
              </a:rPr>
              <a:t>Yazılı sınavlar; gerektiğinde okul, eğitim bölgesi, ilçe, il ve ülke genelinde ortak sınavlar şeklinde yapılabilir. Bu sınavların uygulanmasına ilişkin iş ve işlemler Bakanlıkça belirlenir.”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Sınavlar her alanın öğretim programlarında öngörülen ölçme ve değerlendirme ölçütlerine göre yapılır. Sınavlar, </a:t>
            </a:r>
            <a:r>
              <a:rPr lang="tr-TR" b="1" u="sng" dirty="0">
                <a:solidFill>
                  <a:schemeClr val="tx1"/>
                </a:solidFill>
              </a:rPr>
              <a:t>cevaplarını öğrencinin oluşturduğu</a:t>
            </a:r>
            <a:r>
              <a:rPr lang="tr-TR" dirty="0">
                <a:solidFill>
                  <a:schemeClr val="tx1"/>
                </a:solidFill>
              </a:rPr>
              <a:t> ve farklı bilişsel düzeylerdeki kazanımları ölçen maddelerden oluşan </a:t>
            </a:r>
            <a:r>
              <a:rPr lang="tr-TR" b="1" u="sng" dirty="0">
                <a:solidFill>
                  <a:schemeClr val="tx1"/>
                </a:solidFill>
              </a:rPr>
              <a:t>yazılı yoklama şeklinde yapılır</a:t>
            </a:r>
            <a:r>
              <a:rPr lang="tr-TR" dirty="0">
                <a:solidFill>
                  <a:schemeClr val="tx1"/>
                </a:solidFill>
              </a:rPr>
              <a:t>.”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Ölçme uygulamalarında geçerlik, güvenirlik ve kullanışlılık açısından uygun ölçme araçları kullanılır. </a:t>
            </a:r>
            <a:r>
              <a:rPr lang="tr-TR" b="1" u="sng" dirty="0">
                <a:solidFill>
                  <a:schemeClr val="tx1"/>
                </a:solidFill>
              </a:rPr>
              <a:t>Ölçme aracının özelliğine göre cevap anahtarı, dereceli puanlama anahtarı, dereceleme ölçeği ya da kontrol listeleri </a:t>
            </a:r>
            <a:r>
              <a:rPr lang="tr-TR" dirty="0">
                <a:solidFill>
                  <a:schemeClr val="tx1"/>
                </a:solidFill>
              </a:rPr>
              <a:t>kullanılır.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Kaynaştırma/bütünleştirme yoluyla eğitim ve öğretimlerine devam eden öğrencilere yönelik ölçme değerlendirmede </a:t>
            </a:r>
            <a:r>
              <a:rPr lang="tr-TR" b="1" u="sng" dirty="0">
                <a:solidFill>
                  <a:schemeClr val="tx1"/>
                </a:solidFill>
              </a:rPr>
              <a:t>BEP</a:t>
            </a:r>
            <a:r>
              <a:rPr lang="tr-TR" dirty="0">
                <a:solidFill>
                  <a:schemeClr val="tx1"/>
                </a:solidFill>
              </a:rPr>
              <a:t> esas alınır.</a:t>
            </a:r>
          </a:p>
        </p:txBody>
      </p:sp>
    </p:spTree>
    <p:extLst>
      <p:ext uri="{BB962C8B-B14F-4D97-AF65-F5344CB8AC3E}">
        <p14:creationId xmlns:p14="http://schemas.microsoft.com/office/powerpoint/2010/main" val="700243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7">
            <a:extLst>
              <a:ext uri="{FF2B5EF4-FFF2-40B4-BE49-F238E27FC236}">
                <a16:creationId xmlns:a16="http://schemas.microsoft.com/office/drawing/2014/main" id="{1C838D59-61DD-0671-D283-7510896C1BD8}"/>
              </a:ext>
            </a:extLst>
          </p:cNvPr>
          <p:cNvGraphicFramePr>
            <a:graphicFrameLocks/>
          </p:cNvGraphicFramePr>
          <p:nvPr/>
        </p:nvGraphicFramePr>
        <p:xfrm>
          <a:off x="1957137" y="208547"/>
          <a:ext cx="7531767" cy="5911530"/>
        </p:xfrm>
        <a:graphic>
          <a:graphicData uri="http://schemas.openxmlformats.org/drawingml/2006/table">
            <a:tbl>
              <a:tblPr/>
              <a:tblGrid>
                <a:gridCol w="1036163">
                  <a:extLst>
                    <a:ext uri="{9D8B030D-6E8A-4147-A177-3AD203B41FA5}">
                      <a16:colId xmlns:a16="http://schemas.microsoft.com/office/drawing/2014/main" val="869011804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1088992013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1915792387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832442386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1284977783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1359451078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1254775590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1650087519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1559061102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2893941162"/>
                    </a:ext>
                  </a:extLst>
                </a:gridCol>
                <a:gridCol w="609507">
                  <a:extLst>
                    <a:ext uri="{9D8B030D-6E8A-4147-A177-3AD203B41FA5}">
                      <a16:colId xmlns:a16="http://schemas.microsoft.com/office/drawing/2014/main" val="731973333"/>
                    </a:ext>
                  </a:extLst>
                </a:gridCol>
                <a:gridCol w="400534">
                  <a:extLst>
                    <a:ext uri="{9D8B030D-6E8A-4147-A177-3AD203B41FA5}">
                      <a16:colId xmlns:a16="http://schemas.microsoft.com/office/drawing/2014/main" val="2591654285"/>
                    </a:ext>
                  </a:extLst>
                </a:gridCol>
              </a:tblGrid>
              <a:tr h="199296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SINIF FİZİK DERSİ 1. YAZILI SINAV ANALİZ TABLOSU (3. SENARYO)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79266"/>
                  </a:ext>
                </a:extLst>
              </a:tr>
              <a:tr h="25423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KAZANIMLAR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9.1.2.1. Fiziğin uygulama alanlarını, alt dalları ve diğer disiplinlerle ilişkilendirir.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9.1.3.1. Fiziksel nicelikleri sınıflandırır.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  <a:r>
                        <a:rPr lang="tr-T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9.1.3.1. Fiziksel nicelikleri sınıflandırır.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9.2.1.1. Özkütleyi, kütle ve hacimle ilişkilendirerek açıklar.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9.2.1.1. Özkütleyi, kütle ve hacimle ilişkilendirerek açıklar.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9.2.1.1. Özkütleyi, kütle ve hacimle ilişkilendirerek açıklar.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9.2.1.1. Özkütleyi, kütle ve hacimle ilişkilendirerek açıklar.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9.2.2.1. Dayanıklılık kavramını açıklar.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9.2.3.1. Yapışma (adezyon) ve birbirini tutma (kohezyon) olaylarını örneklerle açıklar.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10. 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9.2.3.1. Yapışma (adezyon) ve birbirini tutma (kohezyon) olaylarını örneklerle açıklar.</a:t>
                      </a:r>
                    </a:p>
                  </a:txBody>
                  <a:tcPr marL="4960" marR="4960" marT="496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431702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203347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2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828785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3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850949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4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15445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5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03115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6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245265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7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97288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8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8974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9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26526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023082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05324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12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581695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13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435770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14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28559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15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24277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16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602291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17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53138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18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10118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19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89568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20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776160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ÖĞRENCİ 21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031"/>
                  </a:ext>
                </a:extLst>
              </a:tr>
              <a:tr h="144085">
                <a:tc>
                  <a:txBody>
                    <a:bodyPr/>
                    <a:lstStyle/>
                    <a:p>
                      <a:pPr algn="ctr" fontAlgn="b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0" marR="4960" marT="49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960" marR="4960" marT="4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60" marR="4960" marT="49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803500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310900FF-A215-BFA4-53A3-8528852AA055}"/>
              </a:ext>
            </a:extLst>
          </p:cNvPr>
          <p:cNvSpPr txBox="1"/>
          <p:nvPr/>
        </p:nvSpPr>
        <p:spPr>
          <a:xfrm>
            <a:off x="222250" y="6396335"/>
            <a:ext cx="1174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ÖRNEK ANALİZ ÇALIŞMASI</a:t>
            </a:r>
          </a:p>
        </p:txBody>
      </p:sp>
    </p:spTree>
    <p:extLst>
      <p:ext uri="{BB962C8B-B14F-4D97-AF65-F5344CB8AC3E}">
        <p14:creationId xmlns:p14="http://schemas.microsoft.com/office/powerpoint/2010/main" val="41008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96918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İtiraz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56986"/>
            <a:ext cx="10058399" cy="3912107"/>
          </a:xfrm>
        </p:spPr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Öğrenci velisi, </a:t>
            </a:r>
            <a:r>
              <a:rPr lang="tr-TR" u="sng" dirty="0">
                <a:solidFill>
                  <a:schemeClr val="tx1"/>
                </a:solidFill>
              </a:rPr>
              <a:t>sınav sorularına </a:t>
            </a:r>
            <a:r>
              <a:rPr lang="tr-TR" b="1" dirty="0">
                <a:solidFill>
                  <a:schemeClr val="tx1"/>
                </a:solidFill>
              </a:rPr>
              <a:t>3 (üç) iş günü </a:t>
            </a:r>
            <a:r>
              <a:rPr lang="tr-TR" dirty="0">
                <a:solidFill>
                  <a:schemeClr val="tx1"/>
                </a:solidFill>
              </a:rPr>
              <a:t>içinde öğrencinin öğrenim gördüğü okul müdürlüğüne dilekçe ile itiraz başvurusunda bulunabilir.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Öğrenci velisi, </a:t>
            </a:r>
            <a:r>
              <a:rPr lang="tr-TR" u="sng" dirty="0">
                <a:solidFill>
                  <a:schemeClr val="tx1"/>
                </a:solidFill>
              </a:rPr>
              <a:t>sınav sonuçlarının açıklanmasının ardından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3 (üç) iş günü </a:t>
            </a:r>
            <a:r>
              <a:rPr lang="tr-TR" dirty="0">
                <a:solidFill>
                  <a:schemeClr val="tx1"/>
                </a:solidFill>
              </a:rPr>
              <a:t>içinde öğrencinin öğrenim gördüğü okul müdürlüğüne dilekçe ile sınav sonucuna itiraz başvurusunda bulunabilir.</a:t>
            </a:r>
          </a:p>
        </p:txBody>
      </p:sp>
    </p:spTree>
    <p:extLst>
      <p:ext uri="{BB962C8B-B14F-4D97-AF65-F5344CB8AC3E}">
        <p14:creationId xmlns:p14="http://schemas.microsoft.com/office/powerpoint/2010/main" val="2863516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45644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İptal ve evraklar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Sınavlarda iptaline karar verilen sorular değerlendirme dışı bırakılarak geçerli soruların puan değerinin yeniden saptanması suretiyle puanlama yapılır.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Ülke, il ve ilçe geneli yapılan ortak yazılı sınavların cevap kâğıtları okullarda muhafaza altına alınır.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Yazılı ve uygulamalı sınavlarla ilgili diğer hususlar kılavuzla belirlenir.</a:t>
            </a:r>
          </a:p>
        </p:txBody>
      </p:sp>
    </p:spTree>
    <p:extLst>
      <p:ext uri="{BB962C8B-B14F-4D97-AF65-F5344CB8AC3E}">
        <p14:creationId xmlns:p14="http://schemas.microsoft.com/office/powerpoint/2010/main" val="1453606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731519" y="2405860"/>
            <a:ext cx="11144923" cy="1015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000" dirty="0">
                <a:solidFill>
                  <a:schemeClr val="tx1"/>
                </a:solidFill>
              </a:rPr>
              <a:t>Örnek Sınav Soruları ve </a:t>
            </a:r>
            <a:r>
              <a:rPr lang="tr-TR" sz="6000" dirty="0" err="1">
                <a:solidFill>
                  <a:schemeClr val="tx1"/>
                </a:solidFill>
              </a:rPr>
              <a:t>Rubrikler</a:t>
            </a:r>
            <a:endParaRPr lang="tr-TR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8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65" y="702222"/>
            <a:ext cx="8685980" cy="50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89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38" y="712775"/>
            <a:ext cx="9322676" cy="48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86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65076" cy="27051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076" y="0"/>
            <a:ext cx="6257143" cy="620424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95" y="3105884"/>
            <a:ext cx="11748010" cy="64623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708572" y="6420365"/>
            <a:ext cx="617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EDEBİYAT DERSİ DİNLEME UYGULAMASI RUBRİK ÖRNEĞİ </a:t>
            </a:r>
          </a:p>
        </p:txBody>
      </p:sp>
    </p:spTree>
    <p:extLst>
      <p:ext uri="{BB962C8B-B14F-4D97-AF65-F5344CB8AC3E}">
        <p14:creationId xmlns:p14="http://schemas.microsoft.com/office/powerpoint/2010/main" val="2508783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95" y="1501313"/>
            <a:ext cx="9363075" cy="207645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85808" y="6488668"/>
            <a:ext cx="6471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EDEBİYAT </a:t>
            </a:r>
            <a:r>
              <a:rPr lang="tr-TR" b="1">
                <a:solidFill>
                  <a:schemeClr val="bg1"/>
                </a:solidFill>
              </a:rPr>
              <a:t>DERSİ DİNLEME UYGULAMASI KONTROL LİSTESİ </a:t>
            </a:r>
            <a:r>
              <a:rPr lang="tr-TR" b="1" dirty="0">
                <a:solidFill>
                  <a:schemeClr val="bg1"/>
                </a:solidFill>
              </a:rPr>
              <a:t>ÖRNEĞİ </a:t>
            </a:r>
          </a:p>
        </p:txBody>
      </p:sp>
    </p:spTree>
    <p:extLst>
      <p:ext uri="{BB962C8B-B14F-4D97-AF65-F5344CB8AC3E}">
        <p14:creationId xmlns:p14="http://schemas.microsoft.com/office/powerpoint/2010/main" val="1283211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72" y="1471353"/>
            <a:ext cx="9446583" cy="238904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293366" y="6488668"/>
            <a:ext cx="725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EDEBİYAT DERSİ DİNLEME UYGULAMASI ÖRNEK DERECELENDİRME ÖLÇEĞİ</a:t>
            </a:r>
          </a:p>
        </p:txBody>
      </p:sp>
    </p:spTree>
    <p:extLst>
      <p:ext uri="{BB962C8B-B14F-4D97-AF65-F5344CB8AC3E}">
        <p14:creationId xmlns:p14="http://schemas.microsoft.com/office/powerpoint/2010/main" val="3472102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249" y="0"/>
            <a:ext cx="7094483" cy="513699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511195" y="6488668"/>
            <a:ext cx="482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EDEBİYAT DERSİ KONUŞMA UYGULAMA ÖRNEĞİ </a:t>
            </a:r>
          </a:p>
        </p:txBody>
      </p:sp>
    </p:spTree>
    <p:extLst>
      <p:ext uri="{BB962C8B-B14F-4D97-AF65-F5344CB8AC3E}">
        <p14:creationId xmlns:p14="http://schemas.microsoft.com/office/powerpoint/2010/main" val="994826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94369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Sınav Tarihleri: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9790062" cy="4023360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tx1"/>
                </a:solidFill>
              </a:rPr>
              <a:t>Bir dönemde her dersten iki yazılı sınav yapılır. </a:t>
            </a:r>
          </a:p>
          <a:p>
            <a:r>
              <a:rPr lang="tr-TR" dirty="0">
                <a:solidFill>
                  <a:schemeClr val="tx1"/>
                </a:solidFill>
              </a:rPr>
              <a:t>Okullarda sınavlar;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1. dönem 1. sınavlar: Ekim ayı son haftası–Kasım ayı ilk haftası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1. dönem 2. sınavlar: Aralık ayı son haftası–Ocak ayı ilk haftası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2. dönem 1. sınavlar: Mart ayı son haftası–Nisan ayı ilk haftası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</a:rPr>
              <a:t>2. dönem 2. sınavlar: Mayıs ayı son haftası–Haziran ayı ilk haftası</a:t>
            </a:r>
          </a:p>
          <a:p>
            <a:r>
              <a:rPr lang="tr-TR" dirty="0">
                <a:solidFill>
                  <a:schemeClr val="tx1"/>
                </a:solidFill>
              </a:rPr>
              <a:t>aralığında yapılır. </a:t>
            </a:r>
            <a:r>
              <a:rPr lang="tr-TR" u="sng" dirty="0">
                <a:solidFill>
                  <a:schemeClr val="tx1"/>
                </a:solidFill>
              </a:rPr>
              <a:t>Sınav tarihleri öğretim yılı başında okullar tarafından </a:t>
            </a:r>
            <a:r>
              <a:rPr lang="tr-TR" b="1" u="sng" dirty="0">
                <a:solidFill>
                  <a:schemeClr val="tx1"/>
                </a:solidFill>
              </a:rPr>
              <a:t>e-Okuldan</a:t>
            </a:r>
            <a:r>
              <a:rPr lang="tr-TR" u="sng" dirty="0">
                <a:solidFill>
                  <a:schemeClr val="tx1"/>
                </a:solidFill>
              </a:rPr>
              <a:t> ilan edilir. 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Ancak mücbir sebeplerle sınavların belirtilen tarihlerde yapılamaması durumunda </a:t>
            </a:r>
            <a:r>
              <a:rPr lang="tr-TR" b="1" dirty="0">
                <a:solidFill>
                  <a:schemeClr val="tx1"/>
                </a:solidFill>
              </a:rPr>
              <a:t>il millî eğitim müdürlüklerince</a:t>
            </a:r>
            <a:r>
              <a:rPr lang="tr-TR" dirty="0">
                <a:solidFill>
                  <a:schemeClr val="tx1"/>
                </a:solidFill>
              </a:rPr>
              <a:t> gerekçesiyle birlikte sınav tarihleri değiştirilebilir. </a:t>
            </a:r>
          </a:p>
          <a:p>
            <a:pPr algn="just"/>
            <a:r>
              <a:rPr lang="tr-TR" b="1" dirty="0">
                <a:solidFill>
                  <a:schemeClr val="tx1"/>
                </a:solidFill>
              </a:rPr>
              <a:t>Uygulamalı sınavlar</a:t>
            </a:r>
            <a:r>
              <a:rPr lang="tr-TR" dirty="0">
                <a:solidFill>
                  <a:schemeClr val="tx1"/>
                </a:solidFill>
              </a:rPr>
              <a:t>ın hangi derslerden yapılacağı, şekli, sayısı ve süresi eğitim kurumu sınıf/alan zümreleri tarafından belirlenir. </a:t>
            </a:r>
            <a:r>
              <a:rPr lang="tr-TR" b="1" u="sng" dirty="0">
                <a:solidFill>
                  <a:schemeClr val="tx1"/>
                </a:solidFill>
              </a:rPr>
              <a:t>Okul müdürünün onayına bağlı olarak uygulanır.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4889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44" y="706582"/>
            <a:ext cx="10341886" cy="452177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676353" y="6488668"/>
            <a:ext cx="6490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EDEBİYAT DERSİ KONUŞMA UYGULAMASI ÖRNEK KONTROL LİSTESİ</a:t>
            </a:r>
          </a:p>
        </p:txBody>
      </p:sp>
    </p:spTree>
    <p:extLst>
      <p:ext uri="{BB962C8B-B14F-4D97-AF65-F5344CB8AC3E}">
        <p14:creationId xmlns:p14="http://schemas.microsoft.com/office/powerpoint/2010/main" val="339807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05" y="1147156"/>
            <a:ext cx="10119365" cy="4104929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222289" y="6488668"/>
            <a:ext cx="7398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EDEBİYAT DERSİ KONUŞMA UYGULAMASI ÖRNEK DERECELENDİRME ÖLÇEĞİ</a:t>
            </a:r>
          </a:p>
        </p:txBody>
      </p:sp>
    </p:spTree>
    <p:extLst>
      <p:ext uri="{BB962C8B-B14F-4D97-AF65-F5344CB8AC3E}">
        <p14:creationId xmlns:p14="http://schemas.microsoft.com/office/powerpoint/2010/main" val="884472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7" y="47295"/>
            <a:ext cx="6315075" cy="379704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" y="3844343"/>
            <a:ext cx="6372225" cy="21240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522" y="47295"/>
            <a:ext cx="5716313" cy="379704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009978" y="6488668"/>
            <a:ext cx="582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YABANCI DİL KONUŞMA UYGULAMASI PUANLAMA ÖRNEĞİ </a:t>
            </a:r>
          </a:p>
        </p:txBody>
      </p:sp>
    </p:spTree>
    <p:extLst>
      <p:ext uri="{BB962C8B-B14F-4D97-AF65-F5344CB8AC3E}">
        <p14:creationId xmlns:p14="http://schemas.microsoft.com/office/powerpoint/2010/main" val="82081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42" y="445407"/>
            <a:ext cx="5431488" cy="529199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142" y="544189"/>
            <a:ext cx="5436485" cy="350529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943209" y="5737404"/>
            <a:ext cx="212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Beden Eğitimi Dersi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744694" y="4049486"/>
            <a:ext cx="212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Görsel Sanatlar Dersi</a:t>
            </a:r>
          </a:p>
        </p:txBody>
      </p:sp>
    </p:spTree>
    <p:extLst>
      <p:ext uri="{BB962C8B-B14F-4D97-AF65-F5344CB8AC3E}">
        <p14:creationId xmlns:p14="http://schemas.microsoft.com/office/powerpoint/2010/main" val="1320156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1"/>
          <p:cNvSpPr txBox="1">
            <a:spLocks/>
          </p:cNvSpPr>
          <p:nvPr/>
        </p:nvSpPr>
        <p:spPr>
          <a:xfrm>
            <a:off x="779736" y="320788"/>
            <a:ext cx="10064706" cy="732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tx1"/>
                </a:solidFill>
              </a:rPr>
              <a:t>Müzik Dersi Kontrol Listesi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36" y="833602"/>
            <a:ext cx="10382250" cy="51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8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22005" y="3584542"/>
            <a:ext cx="4331338" cy="134753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Yönerge</a:t>
            </a:r>
          </a:p>
          <a:p>
            <a:pPr algn="ctr"/>
            <a:r>
              <a:rPr lang="tr-TR" sz="2400" dirty="0"/>
              <a:t>http://meb.ai/p5k2GB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51" y="2195832"/>
            <a:ext cx="1388710" cy="1388710"/>
          </a:xfrm>
          <a:prstGeom prst="rect">
            <a:avLst/>
          </a:prstGeo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361006" y="3584542"/>
            <a:ext cx="4614225" cy="9874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400" b="1" dirty="0"/>
              <a:t>Yönetmelik</a:t>
            </a:r>
            <a:endParaRPr lang="tr-TR" sz="2400" dirty="0"/>
          </a:p>
          <a:p>
            <a:pPr marL="0" indent="0" algn="ctr">
              <a:buNone/>
            </a:pPr>
            <a:r>
              <a:rPr lang="tr-TR" sz="2400" dirty="0"/>
              <a:t>http://meb.ai/UuLakEd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70" y="2195833"/>
            <a:ext cx="1388710" cy="138871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108" y="2195832"/>
            <a:ext cx="1388709" cy="1388709"/>
          </a:xfrm>
          <a:prstGeom prst="rect">
            <a:avLst/>
          </a:prstGeom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7597793" y="3584542"/>
            <a:ext cx="4331338" cy="13475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/>
              <a:t>Denizli ÖDM</a:t>
            </a:r>
          </a:p>
          <a:p>
            <a:pPr algn="ctr"/>
            <a:r>
              <a:rPr lang="tr-TR" sz="2400" dirty="0"/>
              <a:t>denizliodm.meb.gov.tr</a:t>
            </a:r>
          </a:p>
        </p:txBody>
      </p:sp>
    </p:spTree>
    <p:extLst>
      <p:ext uri="{BB962C8B-B14F-4D97-AF65-F5344CB8AC3E}">
        <p14:creationId xmlns:p14="http://schemas.microsoft.com/office/powerpoint/2010/main" val="354031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Ülke Geneli Ortak Yazılı Sınavlar: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51" y="1939895"/>
            <a:ext cx="9542234" cy="2760291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Bakanlıkça belirlenen sınıf düzeyi ve derslerden ortak yazılı sınav yapılabilir. Ortak yazılı sınavın hangi sınıf düzeyinde ve hangi derslerden yapılacağı öğretim yılı başında ilan edilir.</a:t>
            </a:r>
          </a:p>
          <a:p>
            <a:endParaRPr lang="tr-TR" u="sng" dirty="0">
              <a:solidFill>
                <a:schemeClr val="tx1"/>
              </a:solidFill>
            </a:endParaRPr>
          </a:p>
          <a:p>
            <a:r>
              <a:rPr lang="tr-TR" u="sng" dirty="0">
                <a:solidFill>
                  <a:schemeClr val="tx1"/>
                </a:solidFill>
              </a:rPr>
              <a:t>«2023-2024 eğitim öğretim yılı 1. dönem 2. yazılı sınavları, 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u="sng" dirty="0">
                <a:solidFill>
                  <a:schemeClr val="tx1"/>
                </a:solidFill>
              </a:rPr>
              <a:t>6. sınıf Türkçe ve matematik dersleri için 26 Aralık 2023 Salı günü,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b="1" u="sng" dirty="0">
                <a:solidFill>
                  <a:schemeClr val="tx1"/>
                </a:solidFill>
              </a:rPr>
              <a:t>9. sınıf Türk dili ve edebiyatı ile matematik dersleri için 27 Aralık 2023 Çarşamba günü </a:t>
            </a:r>
          </a:p>
          <a:p>
            <a:r>
              <a:rPr lang="tr-TR" u="sng" dirty="0">
                <a:solidFill>
                  <a:schemeClr val="tx1"/>
                </a:solidFill>
              </a:rPr>
              <a:t>ülke genelinde ortak olarak yapılacaktır.»</a:t>
            </a:r>
          </a:p>
          <a:p>
            <a:endParaRPr lang="tr-TR" dirty="0">
              <a:solidFill>
                <a:schemeClr val="tx1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752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2915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İl Ortak yazılı sınavlar: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22647"/>
            <a:ext cx="9465322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tx1"/>
                </a:solidFill>
              </a:rPr>
              <a:t>Bakanlıkça yapılacak ortak yazılı sınavlar hariç hangi sınıf düzeyinde ve hangi derslerde il/ilçe genelinde ortak yazılı sınavlar yapılacağına İlçe Millî Eğitim Müdürleri Kurulu tarafından karar verilir.</a:t>
            </a:r>
          </a:p>
          <a:p>
            <a:r>
              <a:rPr lang="tr-TR" dirty="0">
                <a:solidFill>
                  <a:schemeClr val="tx1"/>
                </a:solidFill>
              </a:rPr>
              <a:t>İlçe millî eğitim müdürleri kurulunda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chemeClr val="tx1"/>
                </a:solidFill>
              </a:rPr>
              <a:t>26 Aralık 2023 Salı günü 7.sınıf Fen Bilimleri 1. dönem 2. yazılısı,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chemeClr val="tx1"/>
                </a:solidFill>
              </a:rPr>
              <a:t>27 Aralık 2023 Çarşamba günü 10.sınıf İngilizce 1. dönem 2. yazılısı</a:t>
            </a:r>
          </a:p>
          <a:p>
            <a:r>
              <a:rPr lang="tr-TR" dirty="0">
                <a:solidFill>
                  <a:schemeClr val="tx1"/>
                </a:solidFill>
              </a:rPr>
              <a:t>Denizli geneli ortak sınav yapılmasına karar verilmiştir.</a:t>
            </a:r>
          </a:p>
        </p:txBody>
      </p:sp>
    </p:spTree>
    <p:extLst>
      <p:ext uri="{BB962C8B-B14F-4D97-AF65-F5344CB8AC3E}">
        <p14:creationId xmlns:p14="http://schemas.microsoft.com/office/powerpoint/2010/main" val="368152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Sınav soruları: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54437"/>
            <a:ext cx="9243131" cy="2905570"/>
          </a:xfrm>
        </p:spPr>
        <p:txBody>
          <a:bodyPr>
            <a:normAutofit fontScale="85000" lnSpcReduction="20000"/>
          </a:bodyPr>
          <a:lstStyle/>
          <a:p>
            <a:pPr algn="just"/>
            <a:endParaRPr lang="tr-TR" sz="2200" dirty="0">
              <a:solidFill>
                <a:schemeClr val="tx1"/>
              </a:solidFill>
            </a:endParaRPr>
          </a:p>
          <a:p>
            <a:pPr algn="just"/>
            <a:r>
              <a:rPr lang="tr-TR" sz="2200" dirty="0">
                <a:solidFill>
                  <a:schemeClr val="tx1"/>
                </a:solidFill>
              </a:rPr>
              <a:t>Bakanlıkça ve İlçe Millî Eğitim Müdürleri Kurulu tarafından ortak yapılması kararlaştırılan sınavların dışında kalan sınavlar </a:t>
            </a:r>
            <a:r>
              <a:rPr lang="tr-TR" sz="2200" b="1" u="sng" dirty="0">
                <a:solidFill>
                  <a:schemeClr val="tx1"/>
                </a:solidFill>
              </a:rPr>
              <a:t>okul genelinde ortak yazılı sınav olarak yapılır</a:t>
            </a:r>
            <a:r>
              <a:rPr lang="tr-TR" sz="22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tr-TR" sz="2200" u="sng" dirty="0">
              <a:solidFill>
                <a:schemeClr val="tx1"/>
              </a:solidFill>
            </a:endParaRPr>
          </a:p>
          <a:p>
            <a:pPr algn="just"/>
            <a:r>
              <a:rPr lang="tr-TR" sz="2200" b="1" u="sng" dirty="0">
                <a:solidFill>
                  <a:schemeClr val="tx1"/>
                </a:solidFill>
              </a:rPr>
              <a:t>Okulda öğretmenlerin yapacağı tüm sınavlar zümre öğretmenleri tarafından hazırlanır, ortak yapılır ve açık uçlu olacaktır.</a:t>
            </a:r>
          </a:p>
          <a:p>
            <a:pPr algn="just"/>
            <a:endParaRPr lang="tr-TR" sz="2200" b="1" u="sng" dirty="0">
              <a:solidFill>
                <a:schemeClr val="tx1"/>
              </a:solidFill>
            </a:endParaRPr>
          </a:p>
          <a:p>
            <a:pPr algn="just"/>
            <a:r>
              <a:rPr lang="tr-TR" sz="2200" b="1" dirty="0">
                <a:solidFill>
                  <a:schemeClr val="tx1"/>
                </a:solidFill>
              </a:rPr>
              <a:t>Uygulamalı sınavlar</a:t>
            </a:r>
            <a:r>
              <a:rPr lang="tr-TR" sz="2200" dirty="0">
                <a:solidFill>
                  <a:schemeClr val="tx1"/>
                </a:solidFill>
              </a:rPr>
              <a:t>ın hangi derslerden yapılacağı, şekli, sayısı ve süresi </a:t>
            </a:r>
            <a:r>
              <a:rPr lang="tr-TR" sz="2200" b="1" dirty="0">
                <a:solidFill>
                  <a:schemeClr val="tx1"/>
                </a:solidFill>
              </a:rPr>
              <a:t>eğitim kurumu sınıf/alan zümreleri</a:t>
            </a:r>
            <a:r>
              <a:rPr lang="tr-TR" sz="2200" dirty="0">
                <a:solidFill>
                  <a:schemeClr val="tx1"/>
                </a:solidFill>
              </a:rPr>
              <a:t> tarafından belirlenir. Okul müdürünün onayına bağlı olarak uygulanır.</a:t>
            </a:r>
          </a:p>
          <a:p>
            <a:pPr algn="just"/>
            <a:endParaRPr lang="tr-TR" sz="22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b="1" u="sng" dirty="0"/>
          </a:p>
          <a:p>
            <a:endParaRPr lang="tr-TR" u="sng" dirty="0"/>
          </a:p>
          <a:p>
            <a:pPr marL="0" indent="0">
              <a:buNone/>
            </a:pP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81787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Mesleki ve Teknik Ortaöğretim: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39896"/>
            <a:ext cx="9984906" cy="3985084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tx1"/>
                </a:solidFill>
              </a:rPr>
              <a:t>Mesleki ve teknik ortaöğretim kurumlarından, </a:t>
            </a:r>
            <a:r>
              <a:rPr lang="tr-TR" u="sng" dirty="0">
                <a:solidFill>
                  <a:schemeClr val="tx1"/>
                </a:solidFill>
              </a:rPr>
              <a:t>yoğunlaştırılmış eğitim programı uygulanan sınıflar </a:t>
            </a:r>
            <a:r>
              <a:rPr lang="tr-TR" dirty="0">
                <a:solidFill>
                  <a:schemeClr val="tx1"/>
                </a:solidFill>
              </a:rPr>
              <a:t>ile </a:t>
            </a:r>
            <a:r>
              <a:rPr lang="tr-TR" u="sng" dirty="0">
                <a:solidFill>
                  <a:schemeClr val="tx1"/>
                </a:solidFill>
              </a:rPr>
              <a:t>işletmelerde mesleki eğitime öğrenci gönderilen sınıflarda </a:t>
            </a:r>
            <a:r>
              <a:rPr lang="tr-TR" dirty="0">
                <a:solidFill>
                  <a:schemeClr val="tx1"/>
                </a:solidFill>
              </a:rPr>
              <a:t>ve </a:t>
            </a:r>
            <a:r>
              <a:rPr lang="tr-TR" u="sng" dirty="0">
                <a:solidFill>
                  <a:schemeClr val="tx1"/>
                </a:solidFill>
              </a:rPr>
              <a:t>mesleki eğitim merkezlerinde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b="1" u="sng" dirty="0">
                <a:solidFill>
                  <a:schemeClr val="tx1"/>
                </a:solidFill>
              </a:rPr>
              <a:t>sınav tarihleri </a:t>
            </a:r>
            <a:r>
              <a:rPr lang="tr-TR" dirty="0">
                <a:solidFill>
                  <a:schemeClr val="tx1"/>
                </a:solidFill>
              </a:rPr>
              <a:t>ilgili </a:t>
            </a:r>
            <a:r>
              <a:rPr lang="tr-TR" b="1" dirty="0">
                <a:solidFill>
                  <a:schemeClr val="tx1"/>
                </a:solidFill>
              </a:rPr>
              <a:t>okul/kurumlarca</a:t>
            </a:r>
            <a:r>
              <a:rPr lang="tr-TR" dirty="0">
                <a:solidFill>
                  <a:schemeClr val="tx1"/>
                </a:solidFill>
              </a:rPr>
              <a:t> belirlenir. Sınavlarla ilgili gerekli tedbirler okul müdürlüklerince alınır. Bunlarda </a:t>
            </a:r>
            <a:r>
              <a:rPr lang="tr-TR" b="1" u="sng" dirty="0">
                <a:solidFill>
                  <a:schemeClr val="tx1"/>
                </a:solidFill>
              </a:rPr>
              <a:t>ortak sınav yapılmaz</a:t>
            </a:r>
            <a:r>
              <a:rPr lang="tr-TR" b="1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Mesleki ve teknik ortaöğretim kurumlarının çerçeve öğretim programlarında yer alan meslek derslerinin sınavlarının ortak olması hâlinde diğer sınavlardan </a:t>
            </a:r>
            <a:r>
              <a:rPr lang="tr-TR" b="1" dirty="0">
                <a:solidFill>
                  <a:schemeClr val="tx1"/>
                </a:solidFill>
              </a:rPr>
              <a:t>en az biri uygulamalı </a:t>
            </a:r>
            <a:r>
              <a:rPr lang="tr-TR" dirty="0">
                <a:solidFill>
                  <a:schemeClr val="tx1"/>
                </a:solidFill>
              </a:rPr>
              <a:t>olarak yapılır.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Mesleki ve teknik ortaöğretim kurumlarının çerçeve öğretim programlarında yer alan meslek derslerinin </a:t>
            </a:r>
            <a:r>
              <a:rPr lang="tr-TR" u="sng" dirty="0">
                <a:solidFill>
                  <a:schemeClr val="tx1"/>
                </a:solidFill>
              </a:rPr>
              <a:t>yazılı ve uygulamalı sınavlarının </a:t>
            </a:r>
            <a:r>
              <a:rPr lang="tr-TR" u="sng" dirty="0" err="1">
                <a:solidFill>
                  <a:schemeClr val="tx1"/>
                </a:solidFill>
              </a:rPr>
              <a:t>ağırlıklandırılması</a:t>
            </a:r>
            <a:r>
              <a:rPr lang="tr-TR" u="sng" dirty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eğitim kurumu sınıf/alan zümreleri</a:t>
            </a:r>
            <a:r>
              <a:rPr lang="tr-TR" dirty="0">
                <a:solidFill>
                  <a:schemeClr val="tx1"/>
                </a:solidFill>
              </a:rPr>
              <a:t> tarafından belirlenir. Okul müdürünün onayına bağlı olarak uygulanır. 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**Bu durumlarda ortak yazılı sınavın ağırlığı %40’ın altında olamaz.**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1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22147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Sınav soruları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845734"/>
            <a:ext cx="10241280" cy="436845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b="1" dirty="0">
                <a:solidFill>
                  <a:schemeClr val="tx1"/>
                </a:solidFill>
              </a:rPr>
              <a:t>**Okulda öğretmenlerin notla değerlendireceği tüm sınavlar zümre öğretmenleri tarafından hazırlanır, ortak yapılır ve açık uçlu sorulardan oluşacaktır.**</a:t>
            </a: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  <a:p>
            <a:pPr algn="just"/>
            <a:r>
              <a:rPr lang="tr-TR" dirty="0">
                <a:solidFill>
                  <a:schemeClr val="tx1"/>
                </a:solidFill>
              </a:rPr>
              <a:t>Ortaokul ve liselerde öğretmenler tarafından öğrenciye anında geri bildirim vermek amacıyla ünite/tema veya konu sonlarında ya da kritik kazanımları ölçmek için </a:t>
            </a:r>
            <a:r>
              <a:rPr lang="tr-TR" b="1" dirty="0">
                <a:solidFill>
                  <a:schemeClr val="tx1"/>
                </a:solidFill>
              </a:rPr>
              <a:t>kısa süreli sınavlar </a:t>
            </a:r>
            <a:r>
              <a:rPr lang="tr-TR" dirty="0">
                <a:solidFill>
                  <a:schemeClr val="tx1"/>
                </a:solidFill>
              </a:rPr>
              <a:t>yapılabilir. </a:t>
            </a:r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**</a:t>
            </a:r>
            <a:r>
              <a:rPr lang="tr-TR" b="1" u="sng" dirty="0">
                <a:solidFill>
                  <a:schemeClr val="tx1"/>
                </a:solidFill>
              </a:rPr>
              <a:t>Kısa süreli sınavlar </a:t>
            </a:r>
            <a:r>
              <a:rPr lang="tr-TR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notla/puanla değerlendirilmez</a:t>
            </a:r>
            <a:r>
              <a:rPr lang="tr-TR" b="1" dirty="0">
                <a:solidFill>
                  <a:schemeClr val="tx1"/>
                </a:solidFill>
              </a:rPr>
              <a:t>.**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03200" y="6426200"/>
            <a:ext cx="1174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TÜM SINAVLAR AÇIK UÇLU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7" y="2798003"/>
            <a:ext cx="2020717" cy="14397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b="32235"/>
          <a:stretch/>
        </p:blipFill>
        <p:spPr>
          <a:xfrm>
            <a:off x="3949030" y="2820586"/>
            <a:ext cx="1507004" cy="14142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2044" t="2194" r="49009" b="69707"/>
          <a:stretch/>
        </p:blipFill>
        <p:spPr>
          <a:xfrm>
            <a:off x="5972375" y="2766663"/>
            <a:ext cx="2360889" cy="160694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8678945" y="2801950"/>
            <a:ext cx="2362221" cy="1439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Diğer hangi tür olursa olsun kullanılmayacaktır.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495785" y="4200805"/>
            <a:ext cx="1476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Eşleştirme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575624" y="4241711"/>
            <a:ext cx="22926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Boşluk doldurma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6812213" y="4223550"/>
            <a:ext cx="6812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9511604" y="4200805"/>
            <a:ext cx="847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Diğer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838" y="2681041"/>
            <a:ext cx="1886797" cy="1673687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7251" y="2702771"/>
            <a:ext cx="1837798" cy="163022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559" y="2736790"/>
            <a:ext cx="1888313" cy="167503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574" y="2685271"/>
            <a:ext cx="1961795" cy="17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2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1461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1"/>
                </a:solidFill>
              </a:rPr>
              <a:t>İşlemler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05555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tr-TR" b="1" dirty="0">
                <a:solidFill>
                  <a:schemeClr val="tx1"/>
                </a:solidFill>
              </a:rPr>
              <a:t>Ülke, il ve ilçe geneli ortak yazılı sınavlar</a:t>
            </a:r>
            <a:r>
              <a:rPr lang="tr-TR" dirty="0">
                <a:solidFill>
                  <a:schemeClr val="tx1"/>
                </a:solidFill>
              </a:rPr>
              <a:t>ın uygulanmasına ilişkin iş ve işlemler </a:t>
            </a:r>
            <a:r>
              <a:rPr lang="tr-TR" b="1" dirty="0">
                <a:solidFill>
                  <a:schemeClr val="tx1"/>
                </a:solidFill>
              </a:rPr>
              <a:t>millî eğitim müdürlüklerince</a:t>
            </a:r>
            <a:r>
              <a:rPr lang="tr-TR" dirty="0">
                <a:solidFill>
                  <a:schemeClr val="tx1"/>
                </a:solidFill>
              </a:rPr>
              <a:t> yürütülür. </a:t>
            </a:r>
          </a:p>
          <a:p>
            <a:pPr algn="just"/>
            <a:r>
              <a:rPr lang="tr-TR" b="1" dirty="0">
                <a:solidFill>
                  <a:schemeClr val="tx1"/>
                </a:solidFill>
              </a:rPr>
              <a:t>Okul geneli ortak yazılı sınavlar</a:t>
            </a:r>
            <a:r>
              <a:rPr lang="tr-TR" dirty="0">
                <a:solidFill>
                  <a:schemeClr val="tx1"/>
                </a:solidFill>
              </a:rPr>
              <a:t>ın uygulanmasına ilişkin iş ve işlemler </a:t>
            </a:r>
            <a:r>
              <a:rPr lang="tr-TR" b="1" dirty="0">
                <a:solidFill>
                  <a:schemeClr val="tx1"/>
                </a:solidFill>
              </a:rPr>
              <a:t>okul müdürlüklerince </a:t>
            </a:r>
            <a:r>
              <a:rPr lang="tr-TR" dirty="0">
                <a:solidFill>
                  <a:schemeClr val="tx1"/>
                </a:solidFill>
              </a:rPr>
              <a:t>yürütülür.</a:t>
            </a:r>
          </a:p>
          <a:p>
            <a:pPr algn="just"/>
            <a:r>
              <a:rPr lang="tr-TR" dirty="0">
                <a:solidFill>
                  <a:schemeClr val="tx1"/>
                </a:solidFill>
              </a:rPr>
              <a:t>Sınavlar; diğer sınavlarda olduğu gibi okul genelinde ortak yazılı sınav olarak yapılır, notla değerlendirilir ve e-Okula işlenir.</a:t>
            </a:r>
            <a:endParaRPr lang="tr-TR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56130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534</TotalTime>
  <Words>1978</Words>
  <Application>Microsoft Office PowerPoint</Application>
  <PresentationFormat>Geniş ekran</PresentationFormat>
  <Paragraphs>428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Geçmişe bakış</vt:lpstr>
      <vt:lpstr>Ölçme Değerlendirme Bilgilendirme Toplantısı</vt:lpstr>
      <vt:lpstr>ORTAÖĞRETİM KURUMLARI YÖNETMELİĞİNDE DEĞİŞİKLİK YAPILMASINA DAİR YÖNETMELİK</vt:lpstr>
      <vt:lpstr>Sınav Tarihleri:</vt:lpstr>
      <vt:lpstr>Ülke Geneli Ortak Yazılı Sınavlar:</vt:lpstr>
      <vt:lpstr>İl Ortak yazılı sınavlar:</vt:lpstr>
      <vt:lpstr>Sınav soruları:</vt:lpstr>
      <vt:lpstr>Mesleki ve Teknik Ortaöğretim:</vt:lpstr>
      <vt:lpstr>Sınav soruları</vt:lpstr>
      <vt:lpstr>İşlemler</vt:lpstr>
      <vt:lpstr>Okul ortak sınavları</vt:lpstr>
      <vt:lpstr>Yazılı sınav yapılacak ise</vt:lpstr>
      <vt:lpstr>Soruların hazırlanması</vt:lpstr>
      <vt:lpstr>Sınavın Uygulanması</vt:lpstr>
      <vt:lpstr>Uygulama:</vt:lpstr>
      <vt:lpstr>Sınava Katılmayanlar:</vt:lpstr>
      <vt:lpstr>Mazeret sınavı</vt:lpstr>
      <vt:lpstr>Sınavın değerlendirilmesi</vt:lpstr>
      <vt:lpstr>PowerPoint Sunusu</vt:lpstr>
      <vt:lpstr>PowerPoint Sunusu</vt:lpstr>
      <vt:lpstr>PowerPoint Sunusu</vt:lpstr>
      <vt:lpstr>İtiraz</vt:lpstr>
      <vt:lpstr>İptal ve evraklar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Hüseyin GÜL</dc:creator>
  <cp:lastModifiedBy>hüse YİN</cp:lastModifiedBy>
  <cp:revision>42</cp:revision>
  <dcterms:created xsi:type="dcterms:W3CDTF">2023-09-11T07:17:33Z</dcterms:created>
  <dcterms:modified xsi:type="dcterms:W3CDTF">2023-10-26T13:16:28Z</dcterms:modified>
</cp:coreProperties>
</file>