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63" r:id="rId2"/>
    <p:sldId id="268" r:id="rId3"/>
    <p:sldId id="269" r:id="rId4"/>
    <p:sldId id="270" r:id="rId5"/>
    <p:sldId id="271" r:id="rId6"/>
    <p:sldId id="264" r:id="rId7"/>
    <p:sldId id="265" r:id="rId8"/>
    <p:sldId id="273" r:id="rId9"/>
    <p:sldId id="274" r:id="rId10"/>
    <p:sldId id="261" r:id="rId11"/>
    <p:sldId id="275" r:id="rId12"/>
    <p:sldId id="259" r:id="rId13"/>
    <p:sldId id="279" r:id="rId14"/>
    <p:sldId id="277" r:id="rId15"/>
    <p:sldId id="278" r:id="rId16"/>
    <p:sldId id="260" r:id="rId17"/>
    <p:sldId id="272" r:id="rId18"/>
    <p:sldId id="280" r:id="rId19"/>
    <p:sldId id="281" r:id="rId20"/>
    <p:sldId id="282" r:id="rId21"/>
    <p:sldId id="283" r:id="rId22"/>
    <p:sldId id="284" r:id="rId23"/>
    <p:sldId id="276" r:id="rId24"/>
    <p:sldId id="285" r:id="rId25"/>
    <p:sldId id="286" r:id="rId26"/>
    <p:sldId id="287"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EEB8A-F9A9-407F-986D-3964EE2CEEC8}" type="datetimeFigureOut">
              <a:rPr lang="tr-TR" smtClean="0"/>
              <a:t>16.10.2023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DD031-D1E7-4233-9BB1-E11A2B23B9B8}" type="slidenum">
              <a:rPr lang="tr-TR" smtClean="0"/>
              <a:t>‹#›</a:t>
            </a:fld>
            <a:endParaRPr lang="tr-TR"/>
          </a:p>
        </p:txBody>
      </p:sp>
    </p:spTree>
    <p:extLst>
      <p:ext uri="{BB962C8B-B14F-4D97-AF65-F5344CB8AC3E}">
        <p14:creationId xmlns:p14="http://schemas.microsoft.com/office/powerpoint/2010/main" val="22188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992113F-BFD6-4F5A-906D-F79286B1A75F}"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CB6DC4-77A4-47C1-924A-B187D86FD38F}"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78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992113F-BFD6-4F5A-906D-F79286B1A75F}"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CB6DC4-77A4-47C1-924A-B187D86FD38F}" type="slidenum">
              <a:rPr lang="tr-TR" smtClean="0"/>
              <a:t>‹#›</a:t>
            </a:fld>
            <a:endParaRPr lang="tr-TR"/>
          </a:p>
        </p:txBody>
      </p:sp>
    </p:spTree>
    <p:extLst>
      <p:ext uri="{BB962C8B-B14F-4D97-AF65-F5344CB8AC3E}">
        <p14:creationId xmlns:p14="http://schemas.microsoft.com/office/powerpoint/2010/main" val="241829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992113F-BFD6-4F5A-906D-F79286B1A75F}"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CB6DC4-77A4-47C1-924A-B187D86FD38F}" type="slidenum">
              <a:rPr lang="tr-TR" smtClean="0"/>
              <a:t>‹#›</a:t>
            </a:fld>
            <a:endParaRPr lang="tr-TR"/>
          </a:p>
        </p:txBody>
      </p:sp>
    </p:spTree>
    <p:extLst>
      <p:ext uri="{BB962C8B-B14F-4D97-AF65-F5344CB8AC3E}">
        <p14:creationId xmlns:p14="http://schemas.microsoft.com/office/powerpoint/2010/main" val="35164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992113F-BFD6-4F5A-906D-F79286B1A75F}"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CB6DC4-77A4-47C1-924A-B187D86FD38F}" type="slidenum">
              <a:rPr lang="tr-TR" smtClean="0"/>
              <a:t>‹#›</a:t>
            </a:fld>
            <a:endParaRPr lang="tr-TR"/>
          </a:p>
        </p:txBody>
      </p:sp>
    </p:spTree>
    <p:extLst>
      <p:ext uri="{BB962C8B-B14F-4D97-AF65-F5344CB8AC3E}">
        <p14:creationId xmlns:p14="http://schemas.microsoft.com/office/powerpoint/2010/main" val="179817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992113F-BFD6-4F5A-906D-F79286B1A75F}"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CB6DC4-77A4-47C1-924A-B187D86FD38F}"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72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992113F-BFD6-4F5A-906D-F79286B1A75F}" type="datetimeFigureOut">
              <a:rPr lang="tr-TR" smtClean="0"/>
              <a:t>16.10.2023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CB6DC4-77A4-47C1-924A-B187D86FD38F}" type="slidenum">
              <a:rPr lang="tr-TR" smtClean="0"/>
              <a:t>‹#›</a:t>
            </a:fld>
            <a:endParaRPr lang="tr-TR"/>
          </a:p>
        </p:txBody>
      </p:sp>
    </p:spTree>
    <p:extLst>
      <p:ext uri="{BB962C8B-B14F-4D97-AF65-F5344CB8AC3E}">
        <p14:creationId xmlns:p14="http://schemas.microsoft.com/office/powerpoint/2010/main" val="409163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992113F-BFD6-4F5A-906D-F79286B1A75F}" type="datetimeFigureOut">
              <a:rPr lang="tr-TR" smtClean="0"/>
              <a:t>16.10.2023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CB6DC4-77A4-47C1-924A-B187D86FD38F}" type="slidenum">
              <a:rPr lang="tr-TR" smtClean="0"/>
              <a:t>‹#›</a:t>
            </a:fld>
            <a:endParaRPr lang="tr-TR"/>
          </a:p>
        </p:txBody>
      </p:sp>
    </p:spTree>
    <p:extLst>
      <p:ext uri="{BB962C8B-B14F-4D97-AF65-F5344CB8AC3E}">
        <p14:creationId xmlns:p14="http://schemas.microsoft.com/office/powerpoint/2010/main" val="158688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992113F-BFD6-4F5A-906D-F79286B1A75F}" type="datetimeFigureOut">
              <a:rPr lang="tr-TR" smtClean="0"/>
              <a:t>16.10.2023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CB6DC4-77A4-47C1-924A-B187D86FD38F}" type="slidenum">
              <a:rPr lang="tr-TR" smtClean="0"/>
              <a:t>‹#›</a:t>
            </a:fld>
            <a:endParaRPr lang="tr-TR"/>
          </a:p>
        </p:txBody>
      </p:sp>
    </p:spTree>
    <p:extLst>
      <p:ext uri="{BB962C8B-B14F-4D97-AF65-F5344CB8AC3E}">
        <p14:creationId xmlns:p14="http://schemas.microsoft.com/office/powerpoint/2010/main" val="213922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92113F-BFD6-4F5A-906D-F79286B1A75F}" type="datetimeFigureOut">
              <a:rPr lang="tr-TR" smtClean="0"/>
              <a:t>16.10.2023</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CDCB6DC4-77A4-47C1-924A-B187D86FD38F}" type="slidenum">
              <a:rPr lang="tr-TR" smtClean="0"/>
              <a:t>‹#›</a:t>
            </a:fld>
            <a:endParaRPr lang="tr-TR"/>
          </a:p>
        </p:txBody>
      </p:sp>
    </p:spTree>
    <p:extLst>
      <p:ext uri="{BB962C8B-B14F-4D97-AF65-F5344CB8AC3E}">
        <p14:creationId xmlns:p14="http://schemas.microsoft.com/office/powerpoint/2010/main" val="26281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992113F-BFD6-4F5A-906D-F79286B1A75F}" type="datetimeFigureOut">
              <a:rPr lang="tr-TR" smtClean="0"/>
              <a:t>16.10.2023</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CB6DC4-77A4-47C1-924A-B187D86FD38F}" type="slidenum">
              <a:rPr lang="tr-TR" smtClean="0"/>
              <a:t>‹#›</a:t>
            </a:fld>
            <a:endParaRPr lang="tr-TR"/>
          </a:p>
        </p:txBody>
      </p:sp>
    </p:spTree>
    <p:extLst>
      <p:ext uri="{BB962C8B-B14F-4D97-AF65-F5344CB8AC3E}">
        <p14:creationId xmlns:p14="http://schemas.microsoft.com/office/powerpoint/2010/main" val="274510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992113F-BFD6-4F5A-906D-F79286B1A75F}" type="datetimeFigureOut">
              <a:rPr lang="tr-TR" smtClean="0"/>
              <a:t>16.10.2023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CB6DC4-77A4-47C1-924A-B187D86FD38F}" type="slidenum">
              <a:rPr lang="tr-TR" smtClean="0"/>
              <a:t>‹#›</a:t>
            </a:fld>
            <a:endParaRPr lang="tr-TR"/>
          </a:p>
        </p:txBody>
      </p:sp>
    </p:spTree>
    <p:extLst>
      <p:ext uri="{BB962C8B-B14F-4D97-AF65-F5344CB8AC3E}">
        <p14:creationId xmlns:p14="http://schemas.microsoft.com/office/powerpoint/2010/main" val="96801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92113F-BFD6-4F5A-906D-F79286B1A75F}" type="datetimeFigureOut">
              <a:rPr lang="tr-TR" smtClean="0"/>
              <a:t>16.10.2023</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DCB6DC4-77A4-47C1-924A-B187D86FD38F}"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760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xml" /><Relationship Id="rId4" Type="http://schemas.openxmlformats.org/officeDocument/2006/relationships/image" Target="../media/image16.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87816" y="2082800"/>
            <a:ext cx="7385807" cy="1857958"/>
          </a:xfrm>
        </p:spPr>
        <p:txBody>
          <a:bodyPr>
            <a:normAutofit/>
          </a:bodyPr>
          <a:lstStyle/>
          <a:p>
            <a:pPr algn="r"/>
            <a:r>
              <a:rPr lang="tr-TR" dirty="0"/>
              <a:t>Ölçme Değerlendirme</a:t>
            </a:r>
            <a:br>
              <a:rPr lang="tr-TR" dirty="0"/>
            </a:br>
            <a:r>
              <a:rPr lang="tr-TR" dirty="0"/>
              <a:t>Bilgilendirme Toplantısı</a:t>
            </a:r>
          </a:p>
        </p:txBody>
      </p:sp>
      <p:sp>
        <p:nvSpPr>
          <p:cNvPr id="3" name="İçerik Yer Tutucusu 2"/>
          <p:cNvSpPr>
            <a:spLocks noGrp="1"/>
          </p:cNvSpPr>
          <p:nvPr>
            <p:ph idx="1"/>
          </p:nvPr>
        </p:nvSpPr>
        <p:spPr>
          <a:xfrm>
            <a:off x="4081244" y="373514"/>
            <a:ext cx="6346272" cy="871086"/>
          </a:xfrm>
        </p:spPr>
        <p:txBody>
          <a:bodyPr>
            <a:normAutofit/>
          </a:bodyPr>
          <a:lstStyle/>
          <a:p>
            <a:pPr marL="0" indent="0" algn="r">
              <a:buNone/>
            </a:pPr>
            <a:r>
              <a:rPr lang="tr-TR" dirty="0"/>
              <a:t>Denizli </a:t>
            </a:r>
          </a:p>
          <a:p>
            <a:pPr marL="0" indent="0" algn="r">
              <a:buNone/>
            </a:pPr>
            <a:r>
              <a:rPr lang="tr-TR" dirty="0"/>
              <a:t>İl Millî Eğitim Müdürlüğü</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3623" y="373514"/>
            <a:ext cx="893428" cy="893428"/>
          </a:xfrm>
          <a:prstGeom prst="rect">
            <a:avLst/>
          </a:prstGeom>
        </p:spPr>
      </p:pic>
      <p:pic>
        <p:nvPicPr>
          <p:cNvPr id="4" name="Resim 3"/>
          <p:cNvPicPr>
            <a:picLocks noChangeAspect="1"/>
          </p:cNvPicPr>
          <p:nvPr/>
        </p:nvPicPr>
        <p:blipFill rotWithShape="1">
          <a:blip r:embed="rId3"/>
          <a:srcRect t="5804"/>
          <a:stretch/>
        </p:blipFill>
        <p:spPr>
          <a:xfrm>
            <a:off x="862546" y="2082800"/>
            <a:ext cx="2426754" cy="3171294"/>
          </a:xfrm>
          <a:prstGeom prst="rect">
            <a:avLst/>
          </a:prstGeom>
        </p:spPr>
      </p:pic>
    </p:spTree>
    <p:extLst>
      <p:ext uri="{BB962C8B-B14F-4D97-AF65-F5344CB8AC3E}">
        <p14:creationId xmlns:p14="http://schemas.microsoft.com/office/powerpoint/2010/main" val="1207365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Sınav soruları</a:t>
            </a:r>
          </a:p>
        </p:txBody>
      </p:sp>
      <p:sp>
        <p:nvSpPr>
          <p:cNvPr id="3" name="İçerik Yer Tutucusu 2"/>
          <p:cNvSpPr>
            <a:spLocks noGrp="1"/>
          </p:cNvSpPr>
          <p:nvPr>
            <p:ph idx="1"/>
          </p:nvPr>
        </p:nvSpPr>
        <p:spPr>
          <a:xfrm>
            <a:off x="1187864" y="1845734"/>
            <a:ext cx="9967815" cy="4023360"/>
          </a:xfrm>
        </p:spPr>
        <p:txBody>
          <a:bodyPr/>
          <a:lstStyle/>
          <a:p>
            <a:endParaRPr lang="tr-TR" dirty="0"/>
          </a:p>
          <a:p>
            <a:r>
              <a:rPr lang="tr-TR" dirty="0"/>
              <a:t>c) Bakanlıkça ve İlçe Millî Eğitim Müdürleri Kurulu tarafından ortak yapılması kararlaştırılan sınavların dışında kalan sınavlar </a:t>
            </a:r>
            <a:r>
              <a:rPr lang="tr-TR" b="1" u="sng" dirty="0"/>
              <a:t>okul genelinde ortak yazılı sınav olarak yapılır</a:t>
            </a:r>
            <a:r>
              <a:rPr lang="tr-TR" dirty="0"/>
              <a:t>.</a:t>
            </a:r>
          </a:p>
          <a:p>
            <a:endParaRPr lang="tr-TR" u="sng" dirty="0"/>
          </a:p>
          <a:p>
            <a:r>
              <a:rPr lang="tr-TR" b="1" u="sng" dirty="0"/>
              <a:t>Okulda öğretmenlerin yapacağı tüm sınavlar zümre öğretmenleri tarafından hazırlanır, ortak yapılır ve açık uçlu olacaktır. </a:t>
            </a:r>
          </a:p>
          <a:p>
            <a:endParaRPr lang="tr-TR" u="sng" dirty="0"/>
          </a:p>
          <a:p>
            <a:pPr marL="0" indent="0">
              <a:buNone/>
            </a:pPr>
            <a:endParaRPr lang="tr-TR" u="sng" dirty="0"/>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TÜM SINAVLAR AÇIK UÇLU</a:t>
            </a:r>
          </a:p>
        </p:txBody>
      </p:sp>
    </p:spTree>
    <p:extLst>
      <p:ext uri="{BB962C8B-B14F-4D97-AF65-F5344CB8AC3E}">
        <p14:creationId xmlns:p14="http://schemas.microsoft.com/office/powerpoint/2010/main" val="81787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nvan 1"/>
          <p:cNvSpPr>
            <a:spLocks noGrp="1"/>
          </p:cNvSpPr>
          <p:nvPr>
            <p:ph type="title"/>
          </p:nvPr>
        </p:nvSpPr>
        <p:spPr/>
        <p:txBody>
          <a:bodyPr/>
          <a:lstStyle/>
          <a:p>
            <a:r>
              <a:rPr lang="tr-TR" dirty="0"/>
              <a:t>Soru türü</a:t>
            </a:r>
          </a:p>
        </p:txBody>
      </p:sp>
      <p:sp>
        <p:nvSpPr>
          <p:cNvPr id="3" name="İçerik Yer Tutucusu 2"/>
          <p:cNvSpPr>
            <a:spLocks noGrp="1"/>
          </p:cNvSpPr>
          <p:nvPr>
            <p:ph idx="1"/>
          </p:nvPr>
        </p:nvSpPr>
        <p:spPr>
          <a:xfrm>
            <a:off x="1097280" y="1845734"/>
            <a:ext cx="10058400" cy="863910"/>
          </a:xfrm>
        </p:spPr>
        <p:txBody>
          <a:bodyPr>
            <a:noAutofit/>
          </a:bodyPr>
          <a:lstStyle/>
          <a:p>
            <a:r>
              <a:rPr lang="tr-TR" sz="2400" b="1" dirty="0"/>
              <a:t>Ülke, il ve ilçe geneli yapılacak ortak yazılı sınavlar hariç </a:t>
            </a:r>
          </a:p>
          <a:p>
            <a:r>
              <a:rPr lang="tr-TR" sz="2400" b="1" dirty="0"/>
              <a:t>okullar tarafından yapılacak tüm sınavlar açık uçlu veya açık uçlu ve kısa cevaplı sorulardan oluşan </a:t>
            </a:r>
            <a:r>
              <a:rPr lang="tr-TR" sz="2400" b="1" u="sng" dirty="0">
                <a:effectLst>
                  <a:outerShdw blurRad="38100" dist="38100" dir="2700000" algn="tl">
                    <a:srgbClr val="000000">
                      <a:alpha val="43137"/>
                    </a:srgbClr>
                  </a:outerShdw>
                </a:effectLst>
              </a:rPr>
              <a:t>yazılı yoklama </a:t>
            </a:r>
            <a:r>
              <a:rPr lang="tr-TR" sz="2400" b="1" dirty="0"/>
              <a:t>şeklinde yapılır.</a:t>
            </a:r>
          </a:p>
        </p:txBody>
      </p:sp>
      <p:pic>
        <p:nvPicPr>
          <p:cNvPr id="4" name="Resim 3"/>
          <p:cNvPicPr>
            <a:picLocks noChangeAspect="1"/>
          </p:cNvPicPr>
          <p:nvPr/>
        </p:nvPicPr>
        <p:blipFill>
          <a:blip r:embed="rId2"/>
          <a:stretch>
            <a:fillRect/>
          </a:stretch>
        </p:blipFill>
        <p:spPr>
          <a:xfrm>
            <a:off x="1210926" y="3473338"/>
            <a:ext cx="2020717" cy="1439761"/>
          </a:xfrm>
          <a:prstGeom prst="rect">
            <a:avLst/>
          </a:prstGeom>
        </p:spPr>
      </p:pic>
      <p:pic>
        <p:nvPicPr>
          <p:cNvPr id="5" name="Resim 4"/>
          <p:cNvPicPr>
            <a:picLocks noChangeAspect="1"/>
          </p:cNvPicPr>
          <p:nvPr/>
        </p:nvPicPr>
        <p:blipFill rotWithShape="1">
          <a:blip r:embed="rId3"/>
          <a:srcRect b="32235"/>
          <a:stretch/>
        </p:blipFill>
        <p:spPr>
          <a:xfrm>
            <a:off x="3953587" y="3575850"/>
            <a:ext cx="1315709" cy="1234736"/>
          </a:xfrm>
          <a:prstGeom prst="rect">
            <a:avLst/>
          </a:prstGeom>
        </p:spPr>
      </p:pic>
      <p:pic>
        <p:nvPicPr>
          <p:cNvPr id="6" name="Resim 5"/>
          <p:cNvPicPr>
            <a:picLocks noChangeAspect="1"/>
          </p:cNvPicPr>
          <p:nvPr/>
        </p:nvPicPr>
        <p:blipFill rotWithShape="1">
          <a:blip r:embed="rId4"/>
          <a:srcRect l="2044" t="2194" r="49009" b="69707"/>
          <a:stretch/>
        </p:blipFill>
        <p:spPr>
          <a:xfrm>
            <a:off x="5922480" y="3545495"/>
            <a:ext cx="2360889" cy="1606944"/>
          </a:xfrm>
          <a:prstGeom prst="rect">
            <a:avLst/>
          </a:prstGeom>
        </p:spPr>
      </p:pic>
      <p:sp>
        <p:nvSpPr>
          <p:cNvPr id="7" name="Çarpma 6"/>
          <p:cNvSpPr/>
          <p:nvPr/>
        </p:nvSpPr>
        <p:spPr>
          <a:xfrm>
            <a:off x="205954" y="2481736"/>
            <a:ext cx="4068713" cy="3590146"/>
          </a:xfrm>
          <a:prstGeom prst="mathMultiply">
            <a:avLst>
              <a:gd name="adj1" fmla="val 252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Çarpma 7"/>
          <p:cNvSpPr/>
          <p:nvPr/>
        </p:nvSpPr>
        <p:spPr>
          <a:xfrm>
            <a:off x="2758114" y="2481736"/>
            <a:ext cx="4068713" cy="3590146"/>
          </a:xfrm>
          <a:prstGeom prst="mathMultiply">
            <a:avLst>
              <a:gd name="adj1" fmla="val 252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9" name="Çarpma 8"/>
          <p:cNvSpPr/>
          <p:nvPr/>
        </p:nvSpPr>
        <p:spPr>
          <a:xfrm>
            <a:off x="5288103" y="2481736"/>
            <a:ext cx="4068713" cy="3590146"/>
          </a:xfrm>
          <a:prstGeom prst="mathMultiply">
            <a:avLst>
              <a:gd name="adj1" fmla="val 252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1" name="Dikdörtgen 10"/>
          <p:cNvSpPr/>
          <p:nvPr/>
        </p:nvSpPr>
        <p:spPr>
          <a:xfrm>
            <a:off x="8489773" y="3491713"/>
            <a:ext cx="2474753" cy="17145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Diğer hangi tür olursa olsun kullanılmayacaktır.</a:t>
            </a:r>
          </a:p>
        </p:txBody>
      </p:sp>
      <p:sp>
        <p:nvSpPr>
          <p:cNvPr id="10" name="Çarpma 9"/>
          <p:cNvSpPr/>
          <p:nvPr/>
        </p:nvSpPr>
        <p:spPr>
          <a:xfrm>
            <a:off x="7870594" y="2553894"/>
            <a:ext cx="4068713" cy="3590146"/>
          </a:xfrm>
          <a:prstGeom prst="mathMultiply">
            <a:avLst>
              <a:gd name="adj1" fmla="val 252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Dikdörtgen 11"/>
          <p:cNvSpPr/>
          <p:nvPr/>
        </p:nvSpPr>
        <p:spPr>
          <a:xfrm>
            <a:off x="1463913" y="5174264"/>
            <a:ext cx="1476430" cy="461665"/>
          </a:xfrm>
          <a:prstGeom prst="rect">
            <a:avLst/>
          </a:prstGeom>
          <a:noFill/>
        </p:spPr>
        <p:txBody>
          <a:bodyPr wrap="none" lIns="91440" tIns="45720" rIns="91440" bIns="45720">
            <a:spAutoFit/>
          </a:bodyPr>
          <a:lstStyle/>
          <a:p>
            <a:pPr algn="ctr"/>
            <a:r>
              <a:rPr lang="tr-TR" sz="2400" b="0" cap="none" spc="0" dirty="0">
                <a:ln w="0"/>
                <a:solidFill>
                  <a:schemeClr val="tx1"/>
                </a:solidFill>
                <a:effectLst>
                  <a:outerShdw blurRad="38100" dist="19050" dir="2700000" algn="tl" rotWithShape="0">
                    <a:schemeClr val="dk1">
                      <a:alpha val="40000"/>
                    </a:schemeClr>
                  </a:outerShdw>
                </a:effectLst>
              </a:rPr>
              <a:t>Eşleştirme</a:t>
            </a:r>
          </a:p>
        </p:txBody>
      </p:sp>
      <p:sp>
        <p:nvSpPr>
          <p:cNvPr id="13" name="Dikdörtgen 12"/>
          <p:cNvSpPr/>
          <p:nvPr/>
        </p:nvSpPr>
        <p:spPr>
          <a:xfrm>
            <a:off x="3685882" y="5174264"/>
            <a:ext cx="2292615" cy="461665"/>
          </a:xfrm>
          <a:prstGeom prst="rect">
            <a:avLst/>
          </a:prstGeom>
          <a:noFill/>
        </p:spPr>
        <p:txBody>
          <a:bodyPr wrap="none" lIns="91440" tIns="45720" rIns="91440" bIns="45720">
            <a:spAutoFit/>
          </a:bodyPr>
          <a:lstStyle/>
          <a:p>
            <a:pPr algn="ctr"/>
            <a:r>
              <a:rPr lang="tr-TR" sz="2400" b="0" cap="none" spc="0" dirty="0">
                <a:ln w="0"/>
                <a:solidFill>
                  <a:schemeClr val="tx1"/>
                </a:solidFill>
                <a:effectLst>
                  <a:outerShdw blurRad="38100" dist="19050" dir="2700000" algn="tl" rotWithShape="0">
                    <a:schemeClr val="dk1">
                      <a:alpha val="40000"/>
                    </a:schemeClr>
                  </a:outerShdw>
                </a:effectLst>
              </a:rPr>
              <a:t>Boşluk doldurma</a:t>
            </a:r>
          </a:p>
        </p:txBody>
      </p:sp>
      <p:sp>
        <p:nvSpPr>
          <p:cNvPr id="14" name="Dikdörtgen 13"/>
          <p:cNvSpPr/>
          <p:nvPr/>
        </p:nvSpPr>
        <p:spPr>
          <a:xfrm>
            <a:off x="7008665" y="5174264"/>
            <a:ext cx="681212" cy="461665"/>
          </a:xfrm>
          <a:prstGeom prst="rect">
            <a:avLst/>
          </a:prstGeom>
          <a:noFill/>
        </p:spPr>
        <p:txBody>
          <a:bodyPr wrap="none" lIns="91440" tIns="45720" rIns="91440" bIns="45720">
            <a:spAutoFit/>
          </a:bodyPr>
          <a:lstStyle/>
          <a:p>
            <a:pPr algn="ctr"/>
            <a:r>
              <a:rPr lang="tr-TR" sz="2400" b="0" cap="none" spc="0" dirty="0">
                <a:ln w="0"/>
                <a:solidFill>
                  <a:schemeClr val="tx1"/>
                </a:solidFill>
                <a:effectLst>
                  <a:outerShdw blurRad="38100" dist="19050" dir="2700000" algn="tl" rotWithShape="0">
                    <a:schemeClr val="dk1">
                      <a:alpha val="40000"/>
                    </a:schemeClr>
                  </a:outerShdw>
                </a:effectLst>
              </a:rPr>
              <a:t>Test</a:t>
            </a:r>
          </a:p>
        </p:txBody>
      </p:sp>
      <p:sp>
        <p:nvSpPr>
          <p:cNvPr id="15" name="Dikdörtgen 14"/>
          <p:cNvSpPr/>
          <p:nvPr/>
        </p:nvSpPr>
        <p:spPr>
          <a:xfrm>
            <a:off x="9365376" y="5174264"/>
            <a:ext cx="847348" cy="461665"/>
          </a:xfrm>
          <a:prstGeom prst="rect">
            <a:avLst/>
          </a:prstGeom>
          <a:noFill/>
        </p:spPr>
        <p:txBody>
          <a:bodyPr wrap="none" lIns="91440" tIns="45720" rIns="91440" bIns="45720">
            <a:spAutoFit/>
          </a:bodyPr>
          <a:lstStyle/>
          <a:p>
            <a:pPr algn="ctr"/>
            <a:r>
              <a:rPr lang="tr-TR" sz="2400" b="0" cap="none" spc="0" dirty="0">
                <a:ln w="0"/>
                <a:solidFill>
                  <a:schemeClr val="tx1"/>
                </a:solidFill>
                <a:effectLst>
                  <a:outerShdw blurRad="38100" dist="19050" dir="2700000" algn="tl" rotWithShape="0">
                    <a:schemeClr val="dk1">
                      <a:alpha val="40000"/>
                    </a:schemeClr>
                  </a:outerShdw>
                </a:effectLst>
              </a:rPr>
              <a:t>Diğer</a:t>
            </a:r>
          </a:p>
        </p:txBody>
      </p:sp>
      <p:sp>
        <p:nvSpPr>
          <p:cNvPr id="17" name="Metin kutusu 16"/>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ÜST DÜZEY DÜŞÜNME BECERİLERİNİ GELİŞTİRME</a:t>
            </a:r>
          </a:p>
        </p:txBody>
      </p:sp>
    </p:spTree>
    <p:extLst>
      <p:ext uri="{BB962C8B-B14F-4D97-AF65-F5344CB8AC3E}">
        <p14:creationId xmlns:p14="http://schemas.microsoft.com/office/powerpoint/2010/main" val="143487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956345"/>
            <a:ext cx="10058400" cy="781015"/>
          </a:xfrm>
        </p:spPr>
        <p:txBody>
          <a:bodyPr/>
          <a:lstStyle/>
          <a:p>
            <a:r>
              <a:rPr lang="tr-TR" dirty="0"/>
              <a:t>Ortak sınavların kapsamı</a:t>
            </a:r>
          </a:p>
        </p:txBody>
      </p:sp>
      <p:sp>
        <p:nvSpPr>
          <p:cNvPr id="3" name="İçerik Yer Tutucusu 2"/>
          <p:cNvSpPr>
            <a:spLocks noGrp="1"/>
          </p:cNvSpPr>
          <p:nvPr>
            <p:ph idx="1"/>
          </p:nvPr>
        </p:nvSpPr>
        <p:spPr/>
        <p:txBody>
          <a:bodyPr/>
          <a:lstStyle/>
          <a:p>
            <a:r>
              <a:rPr lang="tr-TR" dirty="0"/>
              <a:t>«Mesleki ve teknik ortaöğretim kurumlarından, yoğunlaştırılmış eğitim programı uygulanan </a:t>
            </a:r>
            <a:r>
              <a:rPr lang="tr-TR" u="sng" dirty="0"/>
              <a:t>sınıflar</a:t>
            </a:r>
            <a:r>
              <a:rPr lang="tr-TR" dirty="0"/>
              <a:t> ile işletmelerde mesleki eğitime öğrenci gönderilen </a:t>
            </a:r>
            <a:r>
              <a:rPr lang="tr-TR" u="sng" dirty="0"/>
              <a:t>sınıflarda</a:t>
            </a:r>
            <a:r>
              <a:rPr lang="tr-TR" dirty="0"/>
              <a:t> ve </a:t>
            </a:r>
            <a:r>
              <a:rPr lang="tr-TR" u="sng" dirty="0"/>
              <a:t>mesleki eğitim merkezlerinde</a:t>
            </a:r>
            <a:r>
              <a:rPr lang="tr-TR" dirty="0"/>
              <a:t>» </a:t>
            </a:r>
            <a:r>
              <a:rPr lang="tr-TR" b="1" u="sng" dirty="0"/>
              <a:t>ortak sınav yapılmaz</a:t>
            </a:r>
            <a:r>
              <a:rPr lang="tr-TR" dirty="0"/>
              <a:t>.</a:t>
            </a:r>
          </a:p>
          <a:p>
            <a:r>
              <a:rPr lang="tr-TR" sz="2400" b="1" u="sng" dirty="0"/>
              <a:t>Bu kapsam dışında kalan tüm eğitim kurumlarında okutulan temel veya seçmeli tüm derslerde tüm sınavlar ortak ve açık uçlu olacaktır.</a:t>
            </a:r>
          </a:p>
          <a:p>
            <a:endParaRPr lang="tr-TR" u="sng" dirty="0"/>
          </a:p>
          <a:p>
            <a:pPr marL="0" indent="0">
              <a:buNone/>
            </a:pPr>
            <a:endParaRPr lang="tr-TR" u="sng" dirty="0"/>
          </a:p>
        </p:txBody>
      </p:sp>
      <p:pic>
        <p:nvPicPr>
          <p:cNvPr id="4" name="Resim 3"/>
          <p:cNvPicPr>
            <a:picLocks noChangeAspect="1"/>
          </p:cNvPicPr>
          <p:nvPr/>
        </p:nvPicPr>
        <p:blipFill rotWithShape="1">
          <a:blip r:embed="rId2"/>
          <a:srcRect b="18623"/>
          <a:stretch/>
        </p:blipFill>
        <p:spPr>
          <a:xfrm>
            <a:off x="3167167" y="3857415"/>
            <a:ext cx="6271492" cy="2441785"/>
          </a:xfrm>
          <a:prstGeom prst="rect">
            <a:avLst/>
          </a:prstGeom>
        </p:spPr>
      </p:pic>
      <p:sp>
        <p:nvSpPr>
          <p:cNvPr id="5" name="Metin kutusu 4"/>
          <p:cNvSpPr txBox="1"/>
          <p:nvPr/>
        </p:nvSpPr>
        <p:spPr>
          <a:xfrm>
            <a:off x="3307080" y="5257800"/>
            <a:ext cx="5852160" cy="923330"/>
          </a:xfrm>
          <a:prstGeom prst="rect">
            <a:avLst/>
          </a:prstGeom>
          <a:noFill/>
          <a:ln>
            <a:solidFill>
              <a:schemeClr val="tx1">
                <a:lumMod val="50000"/>
                <a:lumOff val="50000"/>
              </a:schemeClr>
            </a:solidFill>
          </a:ln>
        </p:spPr>
        <p:txBody>
          <a:bodyPr wrap="square" rtlCol="0">
            <a:spAutoFit/>
          </a:bodyPr>
          <a:lstStyle/>
          <a:p>
            <a:r>
              <a:rPr lang="tr-TR" dirty="0">
                <a:latin typeface="Brush Script Std" panose="03060802040607070404" pitchFamily="66" charset="0"/>
              </a:rPr>
              <a:t>Öğrenci bu alana yazarak cevaplayacaktır.</a:t>
            </a:r>
          </a:p>
          <a:p>
            <a:r>
              <a:rPr lang="tr-TR" dirty="0">
                <a:latin typeface="Brush Script Std" panose="03060802040607070404" pitchFamily="66" charset="0"/>
              </a:rPr>
              <a:t>Üst düzey düşünme becerilerini geliştirmek amaçlanmaktadır.</a:t>
            </a:r>
          </a:p>
          <a:p>
            <a:endParaRPr lang="tr-TR" dirty="0">
              <a:latin typeface="Brush Script Std" panose="03060802040607070404" pitchFamily="66" charset="0"/>
            </a:endParaRPr>
          </a:p>
        </p:txBody>
      </p:sp>
      <p:pic>
        <p:nvPicPr>
          <p:cNvPr id="6" name="Resim 5"/>
          <p:cNvPicPr>
            <a:picLocks noChangeAspect="1"/>
          </p:cNvPicPr>
          <p:nvPr/>
        </p:nvPicPr>
        <p:blipFill>
          <a:blip r:embed="rId3"/>
          <a:stretch>
            <a:fillRect/>
          </a:stretch>
        </p:blipFill>
        <p:spPr>
          <a:xfrm>
            <a:off x="8827365" y="5034999"/>
            <a:ext cx="781687" cy="781687"/>
          </a:xfrm>
          <a:prstGeom prst="rect">
            <a:avLst/>
          </a:prstGeom>
        </p:spPr>
      </p:pic>
      <p:sp>
        <p:nvSpPr>
          <p:cNvPr id="7" name="Metin kutusu 6"/>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TÜM KADEMELERDE AÇIK UÇLU SINAV</a:t>
            </a:r>
          </a:p>
        </p:txBody>
      </p:sp>
    </p:spTree>
    <p:extLst>
      <p:ext uri="{BB962C8B-B14F-4D97-AF65-F5344CB8AC3E}">
        <p14:creationId xmlns:p14="http://schemas.microsoft.com/office/powerpoint/2010/main" val="252107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ynı Yanın Köşesi Yuvarlatılmış Dikdörtgen 7"/>
          <p:cNvSpPr/>
          <p:nvPr/>
        </p:nvSpPr>
        <p:spPr>
          <a:xfrm>
            <a:off x="6126480" y="3805557"/>
            <a:ext cx="2052320" cy="1524000"/>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NOT</a:t>
            </a:r>
          </a:p>
        </p:txBody>
      </p:sp>
      <p:sp>
        <p:nvSpPr>
          <p:cNvPr id="2" name="Unvan 1"/>
          <p:cNvSpPr>
            <a:spLocks noGrp="1"/>
          </p:cNvSpPr>
          <p:nvPr>
            <p:ph type="title"/>
          </p:nvPr>
        </p:nvSpPr>
        <p:spPr/>
        <p:txBody>
          <a:bodyPr/>
          <a:lstStyle/>
          <a:p>
            <a:r>
              <a:rPr lang="tr-TR" dirty="0"/>
              <a:t>Ortaokul ve liselerde</a:t>
            </a:r>
          </a:p>
        </p:txBody>
      </p:sp>
      <p:sp>
        <p:nvSpPr>
          <p:cNvPr id="3" name="İçerik Yer Tutucusu 2"/>
          <p:cNvSpPr>
            <a:spLocks noGrp="1"/>
          </p:cNvSpPr>
          <p:nvPr>
            <p:ph idx="1"/>
          </p:nvPr>
        </p:nvSpPr>
        <p:spPr/>
        <p:txBody>
          <a:bodyPr/>
          <a:lstStyle/>
          <a:p>
            <a:r>
              <a:rPr lang="tr-TR" dirty="0"/>
              <a:t>Ortaokul ve liselerde öğretmenler tarafından öğrenciye anında geri bildirim vermek amacıyla ünite/tema veya konu sonlarında ya da kritik kazanımları ölçmek için kısa süreli sınavlar yapılabilir. </a:t>
            </a:r>
          </a:p>
          <a:p>
            <a:r>
              <a:rPr lang="tr-TR" dirty="0"/>
              <a:t>Kısa süreli sınavlar </a:t>
            </a:r>
            <a:r>
              <a:rPr lang="tr-TR" b="1" u="sng" dirty="0">
                <a:effectLst>
                  <a:outerShdw blurRad="38100" dist="38100" dir="2700000" algn="tl">
                    <a:srgbClr val="000000">
                      <a:alpha val="43137"/>
                    </a:srgbClr>
                  </a:outerShdw>
                </a:effectLst>
              </a:rPr>
              <a:t>notla/puanla değerlendirilmez</a:t>
            </a:r>
            <a:r>
              <a:rPr lang="tr-TR" dirty="0"/>
              <a:t>. Kısa süreli sınavlarda farklı soru türleri kullanılabilir.</a:t>
            </a:r>
          </a:p>
        </p:txBody>
      </p:sp>
      <p:pic>
        <p:nvPicPr>
          <p:cNvPr id="4" name="Resim 3"/>
          <p:cNvPicPr>
            <a:picLocks noChangeAspect="1"/>
          </p:cNvPicPr>
          <p:nvPr/>
        </p:nvPicPr>
        <p:blipFill>
          <a:blip r:embed="rId2"/>
          <a:stretch>
            <a:fillRect/>
          </a:stretch>
        </p:blipFill>
        <p:spPr>
          <a:xfrm>
            <a:off x="3675506" y="3805557"/>
            <a:ext cx="1524000" cy="1524000"/>
          </a:xfrm>
          <a:prstGeom prst="rect">
            <a:avLst/>
          </a:prstGeom>
        </p:spPr>
      </p:pic>
      <p:pic>
        <p:nvPicPr>
          <p:cNvPr id="5" name="Resim 4"/>
          <p:cNvPicPr>
            <a:picLocks noChangeAspect="1"/>
          </p:cNvPicPr>
          <p:nvPr/>
        </p:nvPicPr>
        <p:blipFill>
          <a:blip r:embed="rId3"/>
          <a:stretch>
            <a:fillRect/>
          </a:stretch>
        </p:blipFill>
        <p:spPr>
          <a:xfrm>
            <a:off x="6433820" y="3829689"/>
            <a:ext cx="1499868" cy="1499868"/>
          </a:xfrm>
          <a:prstGeom prst="rect">
            <a:avLst/>
          </a:prstGeom>
        </p:spPr>
      </p:pic>
      <p:pic>
        <p:nvPicPr>
          <p:cNvPr id="6" name="Resim 5"/>
          <p:cNvPicPr>
            <a:picLocks noChangeAspect="1"/>
          </p:cNvPicPr>
          <p:nvPr/>
        </p:nvPicPr>
        <p:blipFill>
          <a:blip r:embed="rId4"/>
          <a:stretch>
            <a:fillRect/>
          </a:stretch>
        </p:blipFill>
        <p:spPr>
          <a:xfrm>
            <a:off x="3865114" y="3829689"/>
            <a:ext cx="1875538" cy="1841779"/>
          </a:xfrm>
          <a:prstGeom prst="rect">
            <a:avLst/>
          </a:prstGeom>
        </p:spPr>
      </p:pic>
      <p:sp>
        <p:nvSpPr>
          <p:cNvPr id="9" name="Metin kutusu 8"/>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LGS – YKS HAZIRLIKLARI</a:t>
            </a:r>
          </a:p>
        </p:txBody>
      </p:sp>
    </p:spTree>
    <p:extLst>
      <p:ext uri="{BB962C8B-B14F-4D97-AF65-F5344CB8AC3E}">
        <p14:creationId xmlns:p14="http://schemas.microsoft.com/office/powerpoint/2010/main" val="83580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İlkokullar</a:t>
            </a:r>
          </a:p>
        </p:txBody>
      </p:sp>
      <p:sp>
        <p:nvSpPr>
          <p:cNvPr id="3" name="İçerik Yer Tutucusu 2"/>
          <p:cNvSpPr>
            <a:spLocks noGrp="1"/>
          </p:cNvSpPr>
          <p:nvPr>
            <p:ph idx="1"/>
          </p:nvPr>
        </p:nvSpPr>
        <p:spPr/>
        <p:txBody>
          <a:bodyPr>
            <a:normAutofit lnSpcReduction="10000"/>
          </a:bodyPr>
          <a:lstStyle/>
          <a:p>
            <a:r>
              <a:rPr lang="tr-TR" dirty="0"/>
              <a:t>İlkokullarda; kısa süreli, </a:t>
            </a:r>
            <a:r>
              <a:rPr lang="tr-TR" dirty="0" err="1"/>
              <a:t>hazırbulunuşluk</a:t>
            </a:r>
            <a:r>
              <a:rPr lang="tr-TR" dirty="0"/>
              <a:t>, deneme ve tarama sınavları da dâhil </a:t>
            </a:r>
            <a:r>
              <a:rPr lang="tr-TR" b="1" u="sng" dirty="0">
                <a:effectLst>
                  <a:outerShdw blurRad="38100" dist="38100" dir="2700000" algn="tl">
                    <a:srgbClr val="000000">
                      <a:alpha val="43137"/>
                    </a:srgbClr>
                  </a:outerShdw>
                </a:effectLst>
              </a:rPr>
              <a:t>hiçbir ad altında sınav yapılamaz. </a:t>
            </a:r>
          </a:p>
          <a:p>
            <a:r>
              <a:rPr lang="tr-TR" dirty="0"/>
              <a:t>Süreç odaklı değerlendirmeye yönelik hazırlanan ölçme araçlarında çoktan seçmeli sorular kullanılamaz.</a:t>
            </a:r>
          </a:p>
          <a:p>
            <a:r>
              <a:rPr lang="tr-TR" dirty="0"/>
              <a:t>İlkokullarda süreç odaklı değerlendirmeye imkân vermek için kullanılan ölçme araçları öğrenci gelişim dosyasında tutulur.</a:t>
            </a:r>
          </a:p>
          <a:p>
            <a:r>
              <a:rPr lang="tr-TR" dirty="0"/>
              <a:t>İlkokullarda sınıf öğretmeninin yanında branş öğretmenlerinin derse girmesi durumunda ölçme ve değerlendirme çalışmaları bu Yönerge hükümlerine göre yapılır.</a:t>
            </a:r>
          </a:p>
          <a:p>
            <a:r>
              <a:rPr lang="tr-TR" dirty="0"/>
              <a:t>İlkokullarda öğrencilerin Türkçenin doğru ve güzel kullanımını geliştirmek amacıyla dinleme, konuşma, okuma ve yazma becerilerinin izlenmesi ve geliştirilmesine yönelik ölçme araçları kullanılır. Özellikle öğrencilerin yazılı anlatım becerilerinin geliştirilmesi ön plana alınır ve bu gelişimlerin takibi özel olarak yapılır. Kullanılan ölçme araçlarına ait öğretmen görüşleri öğrenci gelişim dosyasında tutulur.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HİÇ BİR ŞEKİLDE TEST YAPILAMAZ</a:t>
            </a:r>
          </a:p>
        </p:txBody>
      </p:sp>
    </p:spTree>
    <p:extLst>
      <p:ext uri="{BB962C8B-B14F-4D97-AF65-F5344CB8AC3E}">
        <p14:creationId xmlns:p14="http://schemas.microsoft.com/office/powerpoint/2010/main" val="23145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Soruların hazırlanması</a:t>
            </a:r>
          </a:p>
        </p:txBody>
      </p:sp>
      <p:sp>
        <p:nvSpPr>
          <p:cNvPr id="3" name="İçerik Yer Tutucusu 2"/>
          <p:cNvSpPr>
            <a:spLocks noGrp="1"/>
          </p:cNvSpPr>
          <p:nvPr>
            <p:ph idx="1"/>
          </p:nvPr>
        </p:nvSpPr>
        <p:spPr/>
        <p:txBody>
          <a:bodyPr/>
          <a:lstStyle/>
          <a:p>
            <a:r>
              <a:rPr lang="tr-TR" u="sng" dirty="0"/>
              <a:t>Ülke geneli </a:t>
            </a:r>
            <a:r>
              <a:rPr lang="tr-TR" dirty="0"/>
              <a:t>yapılacak ortak yazılı sınavların soruları ve cevap anahtarları </a:t>
            </a:r>
            <a:r>
              <a:rPr lang="tr-TR" u="sng" dirty="0"/>
              <a:t>Bakanlık</a:t>
            </a:r>
            <a:r>
              <a:rPr lang="tr-TR" dirty="0"/>
              <a:t> tarafından, </a:t>
            </a:r>
          </a:p>
          <a:p>
            <a:r>
              <a:rPr lang="tr-TR" u="sng" dirty="0"/>
              <a:t>il geneli </a:t>
            </a:r>
            <a:r>
              <a:rPr lang="tr-TR" dirty="0"/>
              <a:t>yapılacak ortak yazılı sınavların soruları ve cevap anahtarları </a:t>
            </a:r>
            <a:r>
              <a:rPr lang="tr-TR" u="sng" dirty="0"/>
              <a:t>ölçme değerlendirme</a:t>
            </a:r>
            <a:r>
              <a:rPr lang="tr-TR" dirty="0"/>
              <a:t> merkezi müdürlüğü tarafından, </a:t>
            </a:r>
          </a:p>
          <a:p>
            <a:r>
              <a:rPr lang="tr-TR" u="sng" dirty="0"/>
              <a:t>ilçe geneli </a:t>
            </a:r>
            <a:r>
              <a:rPr lang="tr-TR" dirty="0"/>
              <a:t>yapılacak ortak yazılı sınavların soruları ve cevap anahtarları </a:t>
            </a:r>
            <a:r>
              <a:rPr lang="tr-TR" u="sng" dirty="0"/>
              <a:t>ilçe sınıf/alan zümre</a:t>
            </a:r>
            <a:r>
              <a:rPr lang="tr-TR" dirty="0"/>
              <a:t>leri tarafından, </a:t>
            </a:r>
          </a:p>
          <a:p>
            <a:r>
              <a:rPr lang="tr-TR" u="sng" dirty="0"/>
              <a:t>okul geneli </a:t>
            </a:r>
            <a:r>
              <a:rPr lang="tr-TR" dirty="0"/>
              <a:t>yapılacak ortak yazılı sınavların soruları ve cevap anahtarları ise eğitim kurumu </a:t>
            </a:r>
            <a:r>
              <a:rPr lang="tr-TR" u="sng" dirty="0"/>
              <a:t>sınıf/alan zümre</a:t>
            </a:r>
            <a:r>
              <a:rPr lang="tr-TR" dirty="0"/>
              <a:t>leri tarafından hazırlanır.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SORULARIN HAZIRLANMASI</a:t>
            </a:r>
          </a:p>
        </p:txBody>
      </p:sp>
    </p:spTree>
    <p:extLst>
      <p:ext uri="{BB962C8B-B14F-4D97-AF65-F5344CB8AC3E}">
        <p14:creationId xmlns:p14="http://schemas.microsoft.com/office/powerpoint/2010/main" val="193469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Okul ortak sınavları</a:t>
            </a:r>
          </a:p>
        </p:txBody>
      </p:sp>
      <p:sp>
        <p:nvSpPr>
          <p:cNvPr id="3" name="İçerik Yer Tutucusu 2"/>
          <p:cNvSpPr>
            <a:spLocks noGrp="1"/>
          </p:cNvSpPr>
          <p:nvPr>
            <p:ph idx="1"/>
          </p:nvPr>
        </p:nvSpPr>
        <p:spPr/>
        <p:txBody>
          <a:bodyPr>
            <a:normAutofit/>
          </a:bodyPr>
          <a:lstStyle/>
          <a:p>
            <a:r>
              <a:rPr lang="tr-TR" sz="2400" dirty="0"/>
              <a:t>Tüm kademe ve branşların zümre toplantılarında konu soru dağılım tabloları oluşturuldu ve Denizli ÖDM web sitesinde yayınlandı. </a:t>
            </a:r>
          </a:p>
          <a:p>
            <a:pPr algn="ctr"/>
            <a:r>
              <a:rPr lang="tr-TR" sz="2400" b="1" dirty="0">
                <a:solidFill>
                  <a:srgbClr val="FF0000"/>
                </a:solidFill>
                <a:effectLst>
                  <a:outerShdw blurRad="38100" dist="38100" dir="2700000" algn="tl">
                    <a:srgbClr val="000000">
                      <a:alpha val="43137"/>
                    </a:srgbClr>
                  </a:outerShdw>
                </a:effectLst>
              </a:rPr>
              <a:t>denizliodm.meb.gov.tr</a:t>
            </a:r>
          </a:p>
          <a:p>
            <a:r>
              <a:rPr lang="tr-TR" sz="2400" b="1" u="sng" dirty="0"/>
              <a:t>Zümre öğretmenleri okullarında yapacakları sınavlarda bu tablolarda belirtilen kazanımlardan, belirtilen sayıda soru soracaklardır.</a:t>
            </a:r>
          </a:p>
          <a:p>
            <a:r>
              <a:rPr lang="tr-TR" sz="2400" u="sng" dirty="0"/>
              <a:t>Yayınlanmayan seçmeli ders var ise </a:t>
            </a:r>
            <a:r>
              <a:rPr lang="tr-TR" sz="2400" dirty="0"/>
              <a:t>okul zümre öğretmenleri toplantı yaparak derslerine ait konu soru dağılım tablosu oluşturacaklar. (tek öğretmen ise kendisi hazırlayacaktır)</a:t>
            </a:r>
          </a:p>
          <a:p>
            <a:endParaRPr lang="tr-TR" sz="2400" dirty="0"/>
          </a:p>
        </p:txBody>
      </p:sp>
      <p:pic>
        <p:nvPicPr>
          <p:cNvPr id="4" name="Resim 3"/>
          <p:cNvPicPr>
            <a:picLocks noChangeAspect="1"/>
          </p:cNvPicPr>
          <p:nvPr/>
        </p:nvPicPr>
        <p:blipFill>
          <a:blip r:embed="rId2"/>
          <a:stretch>
            <a:fillRect/>
          </a:stretch>
        </p:blipFill>
        <p:spPr>
          <a:xfrm>
            <a:off x="9731696" y="102556"/>
            <a:ext cx="1634804" cy="1634804"/>
          </a:xfrm>
          <a:prstGeom prst="rect">
            <a:avLst/>
          </a:prstGeom>
        </p:spPr>
      </p:pic>
      <p:sp>
        <p:nvSpPr>
          <p:cNvPr id="5" name="Metin kutusu 4"/>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TÜM OKULLARDA AYNI KAZANIMLARDAN SORULAR</a:t>
            </a:r>
          </a:p>
        </p:txBody>
      </p:sp>
    </p:spTree>
    <p:extLst>
      <p:ext uri="{BB962C8B-B14F-4D97-AF65-F5344CB8AC3E}">
        <p14:creationId xmlns:p14="http://schemas.microsoft.com/office/powerpoint/2010/main" val="2262608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2435" y="148944"/>
            <a:ext cx="10515600" cy="658332"/>
          </a:xfrm>
        </p:spPr>
        <p:txBody>
          <a:bodyPr>
            <a:normAutofit fontScale="90000"/>
          </a:bodyPr>
          <a:lstStyle/>
          <a:p>
            <a:r>
              <a:rPr lang="tr-TR" b="1" dirty="0">
                <a:solidFill>
                  <a:srgbClr val="FF0000"/>
                </a:solidFill>
              </a:rPr>
              <a:t>Yazılı sınav yapılacak ise</a:t>
            </a:r>
          </a:p>
        </p:txBody>
      </p:sp>
      <p:pic>
        <p:nvPicPr>
          <p:cNvPr id="5" name="Resim 4"/>
          <p:cNvPicPr>
            <a:picLocks noChangeAspect="1"/>
          </p:cNvPicPr>
          <p:nvPr/>
        </p:nvPicPr>
        <p:blipFill>
          <a:blip r:embed="rId2"/>
          <a:stretch>
            <a:fillRect/>
          </a:stretch>
        </p:blipFill>
        <p:spPr>
          <a:xfrm>
            <a:off x="502435" y="734704"/>
            <a:ext cx="10936529" cy="5946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Metin kutusu 6"/>
          <p:cNvSpPr txBox="1"/>
          <p:nvPr/>
        </p:nvSpPr>
        <p:spPr>
          <a:xfrm>
            <a:off x="502435" y="3628571"/>
            <a:ext cx="461665" cy="1477328"/>
          </a:xfrm>
          <a:prstGeom prst="rect">
            <a:avLst/>
          </a:prstGeom>
          <a:noFill/>
        </p:spPr>
        <p:txBody>
          <a:bodyPr vert="vert270" wrap="square" rtlCol="0">
            <a:spAutoFit/>
          </a:bodyPr>
          <a:lstStyle/>
          <a:p>
            <a:r>
              <a:rPr lang="tr-TR" dirty="0"/>
              <a:t>Öğrenme alanı</a:t>
            </a:r>
          </a:p>
        </p:txBody>
      </p:sp>
      <p:sp>
        <p:nvSpPr>
          <p:cNvPr id="8" name="Metin kutusu 7"/>
          <p:cNvSpPr txBox="1"/>
          <p:nvPr/>
        </p:nvSpPr>
        <p:spPr>
          <a:xfrm>
            <a:off x="1193492" y="2812089"/>
            <a:ext cx="738664" cy="1754326"/>
          </a:xfrm>
          <a:prstGeom prst="rect">
            <a:avLst/>
          </a:prstGeom>
          <a:noFill/>
        </p:spPr>
        <p:txBody>
          <a:bodyPr vert="vert270" wrap="square" rtlCol="0">
            <a:spAutoFit/>
          </a:bodyPr>
          <a:lstStyle/>
          <a:p>
            <a:r>
              <a:rPr lang="tr-TR" dirty="0"/>
              <a:t>Alt Öğrenme alanı</a:t>
            </a:r>
          </a:p>
        </p:txBody>
      </p:sp>
      <p:sp>
        <p:nvSpPr>
          <p:cNvPr id="9" name="Metin kutusu 8"/>
          <p:cNvSpPr txBox="1"/>
          <p:nvPr/>
        </p:nvSpPr>
        <p:spPr>
          <a:xfrm>
            <a:off x="1917578" y="3098800"/>
            <a:ext cx="709508" cy="369332"/>
          </a:xfrm>
          <a:prstGeom prst="rect">
            <a:avLst/>
          </a:prstGeom>
          <a:noFill/>
        </p:spPr>
        <p:txBody>
          <a:bodyPr wrap="square" rtlCol="0">
            <a:spAutoFit/>
          </a:bodyPr>
          <a:lstStyle/>
          <a:p>
            <a:r>
              <a:rPr lang="tr-TR" dirty="0"/>
              <a:t>konu</a:t>
            </a:r>
          </a:p>
        </p:txBody>
      </p:sp>
      <p:sp>
        <p:nvSpPr>
          <p:cNvPr id="10" name="Metin kutusu 9"/>
          <p:cNvSpPr txBox="1"/>
          <p:nvPr/>
        </p:nvSpPr>
        <p:spPr>
          <a:xfrm>
            <a:off x="2598935" y="2988543"/>
            <a:ext cx="2002971" cy="369332"/>
          </a:xfrm>
          <a:prstGeom prst="rect">
            <a:avLst/>
          </a:prstGeom>
          <a:noFill/>
        </p:spPr>
        <p:txBody>
          <a:bodyPr wrap="square" rtlCol="0">
            <a:spAutoFit/>
          </a:bodyPr>
          <a:lstStyle/>
          <a:p>
            <a:r>
              <a:rPr lang="tr-TR" dirty="0"/>
              <a:t>1.kazanım</a:t>
            </a:r>
          </a:p>
        </p:txBody>
      </p:sp>
      <p:sp>
        <p:nvSpPr>
          <p:cNvPr id="11" name="Metin kutusu 10"/>
          <p:cNvSpPr txBox="1"/>
          <p:nvPr/>
        </p:nvSpPr>
        <p:spPr>
          <a:xfrm>
            <a:off x="6611257" y="3091543"/>
            <a:ext cx="457201" cy="369332"/>
          </a:xfrm>
          <a:prstGeom prst="rect">
            <a:avLst/>
          </a:prstGeom>
          <a:noFill/>
        </p:spPr>
        <p:txBody>
          <a:bodyPr wrap="square" rtlCol="0">
            <a:spAutoFit/>
          </a:bodyPr>
          <a:lstStyle/>
          <a:p>
            <a:r>
              <a:rPr lang="tr-TR" dirty="0"/>
              <a:t>1</a:t>
            </a:r>
          </a:p>
        </p:txBody>
      </p:sp>
      <p:sp>
        <p:nvSpPr>
          <p:cNvPr id="12" name="Metin kutusu 11"/>
          <p:cNvSpPr txBox="1"/>
          <p:nvPr/>
        </p:nvSpPr>
        <p:spPr>
          <a:xfrm>
            <a:off x="6611257" y="3523119"/>
            <a:ext cx="457201" cy="369332"/>
          </a:xfrm>
          <a:prstGeom prst="rect">
            <a:avLst/>
          </a:prstGeom>
          <a:noFill/>
        </p:spPr>
        <p:txBody>
          <a:bodyPr wrap="square" rtlCol="0">
            <a:spAutoFit/>
          </a:bodyPr>
          <a:lstStyle/>
          <a:p>
            <a:r>
              <a:rPr lang="tr-TR" dirty="0"/>
              <a:t>3</a:t>
            </a:r>
          </a:p>
        </p:txBody>
      </p:sp>
      <p:sp>
        <p:nvSpPr>
          <p:cNvPr id="13" name="Metin kutusu 12"/>
          <p:cNvSpPr txBox="1"/>
          <p:nvPr/>
        </p:nvSpPr>
        <p:spPr>
          <a:xfrm>
            <a:off x="6629399" y="3854889"/>
            <a:ext cx="457201" cy="369332"/>
          </a:xfrm>
          <a:prstGeom prst="rect">
            <a:avLst/>
          </a:prstGeom>
          <a:noFill/>
        </p:spPr>
        <p:txBody>
          <a:bodyPr wrap="square" rtlCol="0">
            <a:spAutoFit/>
          </a:bodyPr>
          <a:lstStyle/>
          <a:p>
            <a:r>
              <a:rPr lang="tr-TR" dirty="0"/>
              <a:t>2</a:t>
            </a:r>
          </a:p>
        </p:txBody>
      </p:sp>
      <p:sp>
        <p:nvSpPr>
          <p:cNvPr id="14" name="Metin kutusu 13"/>
          <p:cNvSpPr txBox="1"/>
          <p:nvPr/>
        </p:nvSpPr>
        <p:spPr>
          <a:xfrm>
            <a:off x="6618206" y="4355126"/>
            <a:ext cx="333829" cy="369332"/>
          </a:xfrm>
          <a:prstGeom prst="rect">
            <a:avLst/>
          </a:prstGeom>
          <a:noFill/>
        </p:spPr>
        <p:txBody>
          <a:bodyPr wrap="square" rtlCol="0">
            <a:spAutoFit/>
          </a:bodyPr>
          <a:lstStyle/>
          <a:p>
            <a:r>
              <a:rPr lang="tr-TR" dirty="0"/>
              <a:t>1</a:t>
            </a:r>
          </a:p>
        </p:txBody>
      </p:sp>
      <p:sp>
        <p:nvSpPr>
          <p:cNvPr id="15" name="Metin kutusu 14"/>
          <p:cNvSpPr txBox="1"/>
          <p:nvPr/>
        </p:nvSpPr>
        <p:spPr>
          <a:xfrm>
            <a:off x="6620328" y="4182569"/>
            <a:ext cx="333829" cy="369332"/>
          </a:xfrm>
          <a:prstGeom prst="rect">
            <a:avLst/>
          </a:prstGeom>
          <a:noFill/>
        </p:spPr>
        <p:txBody>
          <a:bodyPr wrap="square" rtlCol="0">
            <a:spAutoFit/>
          </a:bodyPr>
          <a:lstStyle/>
          <a:p>
            <a:r>
              <a:rPr lang="tr-TR" dirty="0"/>
              <a:t>3</a:t>
            </a:r>
          </a:p>
        </p:txBody>
      </p:sp>
      <p:sp>
        <p:nvSpPr>
          <p:cNvPr id="16" name="Metin kutusu 15"/>
          <p:cNvSpPr txBox="1"/>
          <p:nvPr/>
        </p:nvSpPr>
        <p:spPr>
          <a:xfrm>
            <a:off x="6277430" y="107526"/>
            <a:ext cx="896254" cy="646331"/>
          </a:xfrm>
          <a:prstGeom prst="rect">
            <a:avLst/>
          </a:prstGeom>
          <a:noFill/>
        </p:spPr>
        <p:txBody>
          <a:bodyPr wrap="square" rtlCol="0">
            <a:spAutoFit/>
          </a:bodyPr>
          <a:lstStyle/>
          <a:p>
            <a:pPr algn="ctr"/>
            <a:r>
              <a:rPr lang="tr-TR" dirty="0"/>
              <a:t>TEST</a:t>
            </a:r>
          </a:p>
          <a:p>
            <a:pPr algn="ctr"/>
            <a:r>
              <a:rPr lang="tr-TR" dirty="0"/>
              <a:t>20 soru</a:t>
            </a:r>
          </a:p>
        </p:txBody>
      </p:sp>
      <p:sp>
        <p:nvSpPr>
          <p:cNvPr id="17" name="Metin kutusu 16"/>
          <p:cNvSpPr txBox="1"/>
          <p:nvPr/>
        </p:nvSpPr>
        <p:spPr>
          <a:xfrm>
            <a:off x="7271657" y="2934955"/>
            <a:ext cx="457201" cy="369332"/>
          </a:xfrm>
          <a:prstGeom prst="rect">
            <a:avLst/>
          </a:prstGeom>
          <a:noFill/>
        </p:spPr>
        <p:txBody>
          <a:bodyPr wrap="square" rtlCol="0">
            <a:spAutoFit/>
          </a:bodyPr>
          <a:lstStyle/>
          <a:p>
            <a:r>
              <a:rPr lang="tr-TR" dirty="0"/>
              <a:t>1</a:t>
            </a:r>
          </a:p>
        </p:txBody>
      </p:sp>
      <p:sp>
        <p:nvSpPr>
          <p:cNvPr id="18" name="Metin kutusu 17"/>
          <p:cNvSpPr txBox="1"/>
          <p:nvPr/>
        </p:nvSpPr>
        <p:spPr>
          <a:xfrm>
            <a:off x="7271657" y="3357875"/>
            <a:ext cx="457201" cy="369332"/>
          </a:xfrm>
          <a:prstGeom prst="rect">
            <a:avLst/>
          </a:prstGeom>
          <a:noFill/>
        </p:spPr>
        <p:txBody>
          <a:bodyPr wrap="square" rtlCol="0">
            <a:spAutoFit/>
          </a:bodyPr>
          <a:lstStyle/>
          <a:p>
            <a:r>
              <a:rPr lang="tr-TR" dirty="0"/>
              <a:t>1</a:t>
            </a:r>
          </a:p>
        </p:txBody>
      </p:sp>
      <p:sp>
        <p:nvSpPr>
          <p:cNvPr id="19" name="Metin kutusu 18"/>
          <p:cNvSpPr txBox="1"/>
          <p:nvPr/>
        </p:nvSpPr>
        <p:spPr>
          <a:xfrm>
            <a:off x="7271657" y="4367235"/>
            <a:ext cx="457201" cy="369332"/>
          </a:xfrm>
          <a:prstGeom prst="rect">
            <a:avLst/>
          </a:prstGeom>
          <a:noFill/>
        </p:spPr>
        <p:txBody>
          <a:bodyPr wrap="square" rtlCol="0">
            <a:spAutoFit/>
          </a:bodyPr>
          <a:lstStyle/>
          <a:p>
            <a:r>
              <a:rPr lang="tr-TR" dirty="0"/>
              <a:t>1</a:t>
            </a:r>
          </a:p>
        </p:txBody>
      </p:sp>
      <p:sp>
        <p:nvSpPr>
          <p:cNvPr id="20" name="Metin kutusu 19"/>
          <p:cNvSpPr txBox="1"/>
          <p:nvPr/>
        </p:nvSpPr>
        <p:spPr>
          <a:xfrm>
            <a:off x="7271656" y="4736567"/>
            <a:ext cx="457201" cy="369332"/>
          </a:xfrm>
          <a:prstGeom prst="rect">
            <a:avLst/>
          </a:prstGeom>
          <a:noFill/>
        </p:spPr>
        <p:txBody>
          <a:bodyPr wrap="square" rtlCol="0">
            <a:spAutoFit/>
          </a:bodyPr>
          <a:lstStyle/>
          <a:p>
            <a:r>
              <a:rPr lang="tr-TR" dirty="0"/>
              <a:t>1</a:t>
            </a:r>
          </a:p>
        </p:txBody>
      </p:sp>
      <p:sp>
        <p:nvSpPr>
          <p:cNvPr id="21" name="Metin kutusu 20"/>
          <p:cNvSpPr txBox="1"/>
          <p:nvPr/>
        </p:nvSpPr>
        <p:spPr>
          <a:xfrm>
            <a:off x="7271656" y="5801298"/>
            <a:ext cx="457201" cy="369332"/>
          </a:xfrm>
          <a:prstGeom prst="rect">
            <a:avLst/>
          </a:prstGeom>
          <a:noFill/>
        </p:spPr>
        <p:txBody>
          <a:bodyPr wrap="square" rtlCol="0">
            <a:spAutoFit/>
          </a:bodyPr>
          <a:lstStyle/>
          <a:p>
            <a:r>
              <a:rPr lang="tr-TR" dirty="0"/>
              <a:t>1</a:t>
            </a:r>
          </a:p>
        </p:txBody>
      </p:sp>
      <p:sp>
        <p:nvSpPr>
          <p:cNvPr id="22" name="Metin kutusu 21"/>
          <p:cNvSpPr txBox="1"/>
          <p:nvPr/>
        </p:nvSpPr>
        <p:spPr>
          <a:xfrm>
            <a:off x="7173684" y="61579"/>
            <a:ext cx="711200" cy="646331"/>
          </a:xfrm>
          <a:prstGeom prst="rect">
            <a:avLst/>
          </a:prstGeom>
          <a:noFill/>
        </p:spPr>
        <p:txBody>
          <a:bodyPr wrap="square" rtlCol="0">
            <a:spAutoFit/>
          </a:bodyPr>
          <a:lstStyle/>
          <a:p>
            <a:r>
              <a:rPr lang="tr-TR" dirty="0"/>
              <a:t>AÇIK UÇLU</a:t>
            </a:r>
          </a:p>
        </p:txBody>
      </p:sp>
      <p:sp>
        <p:nvSpPr>
          <p:cNvPr id="23" name="Metin kutusu 22"/>
          <p:cNvSpPr txBox="1"/>
          <p:nvPr/>
        </p:nvSpPr>
        <p:spPr>
          <a:xfrm>
            <a:off x="2632365" y="3504586"/>
            <a:ext cx="2002971" cy="369332"/>
          </a:xfrm>
          <a:prstGeom prst="rect">
            <a:avLst/>
          </a:prstGeom>
          <a:noFill/>
        </p:spPr>
        <p:txBody>
          <a:bodyPr wrap="square" rtlCol="0">
            <a:spAutoFit/>
          </a:bodyPr>
          <a:lstStyle/>
          <a:p>
            <a:r>
              <a:rPr lang="tr-TR" dirty="0"/>
              <a:t>3.kazanım</a:t>
            </a:r>
          </a:p>
        </p:txBody>
      </p:sp>
      <p:sp>
        <p:nvSpPr>
          <p:cNvPr id="24" name="Metin kutusu 23"/>
          <p:cNvSpPr txBox="1"/>
          <p:nvPr/>
        </p:nvSpPr>
        <p:spPr>
          <a:xfrm>
            <a:off x="2613011" y="3228338"/>
            <a:ext cx="2002971" cy="369332"/>
          </a:xfrm>
          <a:prstGeom prst="rect">
            <a:avLst/>
          </a:prstGeom>
          <a:noFill/>
        </p:spPr>
        <p:txBody>
          <a:bodyPr wrap="square" rtlCol="0">
            <a:spAutoFit/>
          </a:bodyPr>
          <a:lstStyle/>
          <a:p>
            <a:r>
              <a:rPr lang="tr-TR" dirty="0"/>
              <a:t>2.kazanım</a:t>
            </a:r>
          </a:p>
        </p:txBody>
      </p:sp>
      <p:sp>
        <p:nvSpPr>
          <p:cNvPr id="25" name="Dikdörtgen 24"/>
          <p:cNvSpPr/>
          <p:nvPr/>
        </p:nvSpPr>
        <p:spPr>
          <a:xfrm>
            <a:off x="6346372" y="107526"/>
            <a:ext cx="740228" cy="45628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155542" y="71204"/>
            <a:ext cx="1729178" cy="65733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9204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Sınavın uygulanması</a:t>
            </a:r>
          </a:p>
        </p:txBody>
      </p:sp>
      <p:sp>
        <p:nvSpPr>
          <p:cNvPr id="3" name="İçerik Yer Tutucusu 2"/>
          <p:cNvSpPr>
            <a:spLocks noGrp="1"/>
          </p:cNvSpPr>
          <p:nvPr>
            <p:ph idx="1"/>
          </p:nvPr>
        </p:nvSpPr>
        <p:spPr/>
        <p:txBody>
          <a:bodyPr/>
          <a:lstStyle/>
          <a:p>
            <a:r>
              <a:rPr lang="tr-TR" dirty="0"/>
              <a:t>Ülke geneli yapılacak ortak yazılı sınavlar Bakanlıkça, </a:t>
            </a:r>
          </a:p>
          <a:p>
            <a:r>
              <a:rPr lang="tr-TR" dirty="0"/>
              <a:t>il geneli yapılacak ortak yazılı sınavlar ise il millî eğitim müdürlüğünce belirlenen tarih ve saatlerde yapılır. </a:t>
            </a:r>
          </a:p>
          <a:p>
            <a:r>
              <a:rPr lang="tr-TR" b="1" u="sng" dirty="0"/>
              <a:t>Bu sınavların uygulanması sınıf/alan öğretmenlerince yapılır</a:t>
            </a:r>
            <a:r>
              <a:rPr lang="tr-TR" dirty="0"/>
              <a:t>, </a:t>
            </a:r>
          </a:p>
          <a:p>
            <a:r>
              <a:rPr lang="tr-TR" dirty="0"/>
              <a:t>sınavların nasıl değerlendirileceği Bakanlıkça belirlenir.</a:t>
            </a:r>
          </a:p>
          <a:p>
            <a:r>
              <a:rPr lang="tr-TR" dirty="0"/>
              <a:t>Ülke, il ve ilçe geneli yapılacak ortak yazılı sınavlar dışında okul geneli yapılacak ortak yazılı sınavların </a:t>
            </a:r>
            <a:r>
              <a:rPr lang="tr-TR" b="1" u="sng" dirty="0"/>
              <a:t>uygulanması ve değerlendirilmesi eğitim kurumu sınıf/alan zümrelerince yapılır.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ÖĞRETMENLER TARAFINDAN UYGULANACAK</a:t>
            </a:r>
          </a:p>
        </p:txBody>
      </p:sp>
    </p:spTree>
    <p:extLst>
      <p:ext uri="{BB962C8B-B14F-4D97-AF65-F5344CB8AC3E}">
        <p14:creationId xmlns:p14="http://schemas.microsoft.com/office/powerpoint/2010/main" val="32003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Uygulama</a:t>
            </a:r>
          </a:p>
        </p:txBody>
      </p:sp>
      <p:sp>
        <p:nvSpPr>
          <p:cNvPr id="3" name="İçerik Yer Tutucusu 2"/>
          <p:cNvSpPr>
            <a:spLocks noGrp="1"/>
          </p:cNvSpPr>
          <p:nvPr>
            <p:ph idx="1"/>
          </p:nvPr>
        </p:nvSpPr>
        <p:spPr/>
        <p:txBody>
          <a:bodyPr/>
          <a:lstStyle/>
          <a:p>
            <a:r>
              <a:rPr lang="tr-TR" dirty="0"/>
              <a:t>Ülke, il, ilçe ve okul geneli yapılan ortak yazılı sınavların sonucuna göre öğrenci toplu listeleri </a:t>
            </a:r>
            <a:r>
              <a:rPr lang="tr-TR" b="1" u="sng" dirty="0"/>
              <a:t>yayımlanmaz</a:t>
            </a:r>
            <a:r>
              <a:rPr lang="tr-TR" dirty="0"/>
              <a:t>. Okullar ve sınıflar arası karşılaştırmalı veri çıkarılmaz.</a:t>
            </a:r>
          </a:p>
          <a:p>
            <a:r>
              <a:rPr lang="tr-TR" dirty="0"/>
              <a:t>Ülke, il ve ilçe geneli ortak yazılı sınavların yapılacağı tarihlerde </a:t>
            </a:r>
            <a:r>
              <a:rPr lang="tr-TR" b="1" u="sng" dirty="0"/>
              <a:t>başka sınav yapılmaz</a:t>
            </a:r>
            <a:r>
              <a:rPr lang="tr-TR" dirty="0"/>
              <a:t>. </a:t>
            </a:r>
          </a:p>
          <a:p>
            <a:r>
              <a:rPr lang="tr-TR" dirty="0"/>
              <a:t>Bir günde yapılacak sınav sayısının </a:t>
            </a:r>
            <a:r>
              <a:rPr lang="tr-TR" u="sng" dirty="0"/>
              <a:t>ikiyi geçmemesi</a:t>
            </a:r>
            <a:r>
              <a:rPr lang="tr-TR" dirty="0"/>
              <a:t> esastır. </a:t>
            </a:r>
          </a:p>
          <a:p>
            <a:r>
              <a:rPr lang="tr-TR" dirty="0"/>
              <a:t>Ancak zorunlu hâllerde bir sınav daha yapılabilir. Zorunlu hâl kapsamına giren durumların belirlenmesi okul müdürlüklerinin sorumluluğundadır.</a:t>
            </a:r>
          </a:p>
          <a:p>
            <a:r>
              <a:rPr lang="tr-TR" dirty="0"/>
              <a:t>Ortak yazılı sınavların yapılacağı gün ve saatlerde </a:t>
            </a:r>
            <a:r>
              <a:rPr lang="tr-TR" u="sng" dirty="0"/>
              <a:t>eğitim ve öğretime devam edilir</a:t>
            </a:r>
            <a:r>
              <a:rPr lang="tr-TR" dirty="0"/>
              <a:t>.</a:t>
            </a:r>
          </a:p>
          <a:p>
            <a:endParaRPr lang="tr-TR" dirty="0"/>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KARŞILAŞTIRMA YAPILMAZ</a:t>
            </a:r>
          </a:p>
        </p:txBody>
      </p:sp>
    </p:spTree>
    <p:extLst>
      <p:ext uri="{BB962C8B-B14F-4D97-AF65-F5344CB8AC3E}">
        <p14:creationId xmlns:p14="http://schemas.microsoft.com/office/powerpoint/2010/main" val="259094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dirty="0"/>
              <a:t>ORTAÖĞRETİM KURUMLARI</a:t>
            </a:r>
            <a:br>
              <a:rPr lang="tr-TR" sz="2800" dirty="0"/>
            </a:br>
            <a:r>
              <a:rPr lang="tr-TR" sz="2800" dirty="0"/>
              <a:t>YÖNETMELİĞİNDE DEĞİŞİKLİK YAPILMASINA DAİR YÖNETMELİK</a:t>
            </a:r>
          </a:p>
        </p:txBody>
      </p:sp>
      <p:sp>
        <p:nvSpPr>
          <p:cNvPr id="3" name="İçerik Yer Tutucusu 2"/>
          <p:cNvSpPr>
            <a:spLocks noGrp="1"/>
          </p:cNvSpPr>
          <p:nvPr>
            <p:ph idx="1"/>
          </p:nvPr>
        </p:nvSpPr>
        <p:spPr>
          <a:xfrm>
            <a:off x="1097279" y="1632247"/>
            <a:ext cx="10242989" cy="2931207"/>
          </a:xfrm>
        </p:spPr>
        <p:txBody>
          <a:bodyPr>
            <a:normAutofit/>
          </a:bodyPr>
          <a:lstStyle/>
          <a:p>
            <a:endParaRPr lang="tr-TR" dirty="0"/>
          </a:p>
          <a:p>
            <a:pPr>
              <a:lnSpc>
                <a:spcPct val="100000"/>
              </a:lnSpc>
            </a:pPr>
            <a:r>
              <a:rPr lang="tr-TR" dirty="0"/>
              <a:t>‘‘c) Yazılı sınavlar; gerektiğinde okul, eğitim bölgesi, ilçe, il ve ülke genelinde ortak sınavlar şeklinde yapılabilir. Bu sınavların uygulanmasına ilişkin iş ve işlemler Bakanlıkça belirlenir.”</a:t>
            </a:r>
          </a:p>
          <a:p>
            <a:pPr>
              <a:lnSpc>
                <a:spcPct val="100000"/>
              </a:lnSpc>
            </a:pPr>
            <a:endParaRPr lang="tr-TR" dirty="0"/>
          </a:p>
          <a:p>
            <a:pPr>
              <a:lnSpc>
                <a:spcPct val="100000"/>
              </a:lnSpc>
            </a:pPr>
            <a:r>
              <a:rPr lang="tr-TR" dirty="0"/>
              <a:t>“(2) Sınavlar her alanın öğretim programlarında öngörülen ölçme ve değerlendirme ölçütlerine göre yapılır. Sınavlar, </a:t>
            </a:r>
            <a:r>
              <a:rPr lang="tr-TR" b="1" u="sng" dirty="0"/>
              <a:t>cevaplarını öğrencinin oluşturduğu</a:t>
            </a:r>
            <a:r>
              <a:rPr lang="tr-TR" dirty="0"/>
              <a:t> ve farklı bilişsel düzeylerdeki kazanımları ölçen maddelerden oluşan </a:t>
            </a:r>
            <a:r>
              <a:rPr lang="tr-TR" b="1" u="sng" dirty="0"/>
              <a:t>yazılı yoklama şeklinde yapılır</a:t>
            </a:r>
            <a:r>
              <a:rPr lang="tr-TR" dirty="0"/>
              <a:t>.”</a:t>
            </a:r>
          </a:p>
          <a:p>
            <a:endParaRPr lang="tr-TR" dirty="0"/>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YAZILI YOKLAMA</a:t>
            </a:r>
          </a:p>
        </p:txBody>
      </p:sp>
    </p:spTree>
    <p:extLst>
      <p:ext uri="{BB962C8B-B14F-4D97-AF65-F5344CB8AC3E}">
        <p14:creationId xmlns:p14="http://schemas.microsoft.com/office/powerpoint/2010/main" val="700243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Sınava katılmayanlar</a:t>
            </a:r>
          </a:p>
        </p:txBody>
      </p:sp>
      <p:sp>
        <p:nvSpPr>
          <p:cNvPr id="3" name="İçerik Yer Tutucusu 2"/>
          <p:cNvSpPr>
            <a:spLocks noGrp="1"/>
          </p:cNvSpPr>
          <p:nvPr>
            <p:ph idx="1"/>
          </p:nvPr>
        </p:nvSpPr>
        <p:spPr/>
        <p:txBody>
          <a:bodyPr/>
          <a:lstStyle/>
          <a:p>
            <a:r>
              <a:rPr lang="tr-TR" dirty="0"/>
              <a:t>ü) Ortak sınavlara katılmayan öğrencilerin bilgileri okul müdürlüğü tarafından sınav bitiminde e-Okula işlenir.</a:t>
            </a:r>
          </a:p>
          <a:p>
            <a:r>
              <a:rPr lang="tr-TR" dirty="0"/>
              <a:t>v) Nakil ile okul değişikliği olan öğrenci, önceki okulunda ortak yazılı sınava girmediyse gittiği okuldaki ortak yazılı sınava girer. Nakil gittiği okulda sınav gerçekleşmişse bu öğrenci mazeret sınavına girer.</a:t>
            </a:r>
          </a:p>
          <a:p>
            <a:r>
              <a:rPr lang="tr-TR" dirty="0"/>
              <a:t>y) Geçerli mazereti bulunan öğrencilerin sınava katılmama gerekçesi ortak yazılı sınav uygulama tarihinden itibaren en geç 5 (beş) iş günü içerisinde velisi tarafından okul müdürlüğüne yazılı olarak bildirilir.</a:t>
            </a:r>
          </a:p>
          <a:p>
            <a:r>
              <a:rPr lang="tr-TR" dirty="0"/>
              <a:t>z) Ülke, il ve ilçe geneli ortak yazılı sınavlara katılamayan öğrencilerden okul müdürlüklerince mazeret sınavına katılmasına karar verilen öğrenciler resmî yazı ile il/ilçe millî eğitim müdürlüklerine bildirilir.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MAZERET</a:t>
            </a:r>
          </a:p>
        </p:txBody>
      </p:sp>
    </p:spTree>
    <p:extLst>
      <p:ext uri="{BB962C8B-B14F-4D97-AF65-F5344CB8AC3E}">
        <p14:creationId xmlns:p14="http://schemas.microsoft.com/office/powerpoint/2010/main" val="362798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Mazeret sınavı</a:t>
            </a:r>
          </a:p>
        </p:txBody>
      </p:sp>
      <p:sp>
        <p:nvSpPr>
          <p:cNvPr id="3" name="İçerik Yer Tutucusu 2"/>
          <p:cNvSpPr>
            <a:spLocks noGrp="1"/>
          </p:cNvSpPr>
          <p:nvPr>
            <p:ph idx="1"/>
          </p:nvPr>
        </p:nvSpPr>
        <p:spPr/>
        <p:txBody>
          <a:bodyPr>
            <a:normAutofit fontScale="92500" lnSpcReduction="20000"/>
          </a:bodyPr>
          <a:lstStyle/>
          <a:p>
            <a:r>
              <a:rPr lang="tr-TR" dirty="0" err="1"/>
              <a:t>aa</a:t>
            </a:r>
            <a:r>
              <a:rPr lang="tr-TR" dirty="0"/>
              <a:t>) Ortak sınavlara mazeretleri nedeniyle katılamayan öğrenciler için mazeret sınavı yapılır.</a:t>
            </a:r>
          </a:p>
          <a:p>
            <a:r>
              <a:rPr lang="tr-TR" dirty="0"/>
              <a:t>Ülke ve il genelinde yapılacak mazeret sınavlarının tarihi il millî eğitim müdürlükleri tarafından ilan edilir. Ülke ve il geneli yapılacak mazeret sınavlarının soru ve cevap anahtarları ölçme değerlendirme merkezi müdürlüklerince hazırlanır, sınavın uygulanması ise eğitim kurumu sınıf/alan zümrelerince yapılır.</a:t>
            </a:r>
          </a:p>
          <a:p>
            <a:r>
              <a:rPr lang="tr-TR" dirty="0" err="1"/>
              <a:t>bb</a:t>
            </a:r>
            <a:r>
              <a:rPr lang="tr-TR" dirty="0"/>
              <a:t>) İlçe geneli yapılan ortak yazılı sınavların mazeret sınavlarına ilişkin iş ve işlemler ilçe millî eğitim müdürlüklerince, okul geneli yapılan ortak yazılı sınavların mazeret sınavlarına ilişkin iş ve işlemler ise okul müdürlüklerince yapılır.</a:t>
            </a:r>
          </a:p>
          <a:p>
            <a:r>
              <a:rPr lang="tr-TR" dirty="0" err="1"/>
              <a:t>çç</a:t>
            </a:r>
            <a:r>
              <a:rPr lang="tr-TR" dirty="0"/>
              <a:t>) </a:t>
            </a:r>
            <a:r>
              <a:rPr lang="tr-TR" u="sng" dirty="0"/>
              <a:t>Ülke, il ve ilçe </a:t>
            </a:r>
            <a:r>
              <a:rPr lang="tr-TR" dirty="0"/>
              <a:t>genelinde yapılan ortak yazılı sınavların mazeret sınavlarına katılmayan öğrenciler için ayrıca mazeret sınavı yapılmaz ve </a:t>
            </a:r>
            <a:r>
              <a:rPr lang="tr-TR" u="sng" dirty="0"/>
              <a:t>öğrenci sınava katılmamış olarak değerlendirilir</a:t>
            </a:r>
            <a:r>
              <a:rPr lang="tr-TR" dirty="0"/>
              <a:t>.</a:t>
            </a:r>
          </a:p>
          <a:p>
            <a:r>
              <a:rPr lang="tr-TR" b="1" dirty="0"/>
              <a:t>Geçerli mazereti olmadan ortak yazılı sınava ve mazeret sınavına katılmayan öğrenciler ile kopya çekenlerin durumları puanla değerlendirilmez, bu sınavlara katılmayan öğrencilerin puan hanesine “G”, kopya çeken öğrencilerin puan hanesine “K” yazılır ve bu haneler de aritmetik ortalamaya dâhil edilir.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MAZERET SINAVI</a:t>
            </a:r>
          </a:p>
        </p:txBody>
      </p:sp>
    </p:spTree>
    <p:extLst>
      <p:ext uri="{BB962C8B-B14F-4D97-AF65-F5344CB8AC3E}">
        <p14:creationId xmlns:p14="http://schemas.microsoft.com/office/powerpoint/2010/main" val="1578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Sınavın değerlendirilmesi</a:t>
            </a:r>
          </a:p>
        </p:txBody>
      </p:sp>
      <p:sp>
        <p:nvSpPr>
          <p:cNvPr id="3" name="İçerik Yer Tutucusu 2"/>
          <p:cNvSpPr>
            <a:spLocks noGrp="1"/>
          </p:cNvSpPr>
          <p:nvPr>
            <p:ph idx="1"/>
          </p:nvPr>
        </p:nvSpPr>
        <p:spPr/>
        <p:txBody>
          <a:bodyPr/>
          <a:lstStyle/>
          <a:p>
            <a:r>
              <a:rPr lang="tr-TR" dirty="0"/>
              <a:t>Sınavlar, 100 (yüz) tam puan üzerinden değerlendirilir. Yazılı sınavlarda, sorulara verilen yanlış cevaplar doğru cevapları etkilemez.</a:t>
            </a:r>
          </a:p>
          <a:p>
            <a:r>
              <a:rPr lang="tr-TR" dirty="0"/>
              <a:t>Sonuçlar ilgili dersin öğretmeni tarafından e-Okuldaki öğretmen not çizelgesi bölümüne girilir. Yapılan sınavların şube ve sınıflar bazında analizleri yapılarak konu ve kazanım eksikliği görülen öğrenciler için eğitim kurumu sınıf/alan zümreleri tarafından gerekli iyileştirici önlemler alınır. Bu kapsamda yapılan uygulamalar ders defterinin açıklamalar bölümüne işlenir.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DEĞERLENDİRME ve GERİBİLDİRİM</a:t>
            </a:r>
          </a:p>
        </p:txBody>
      </p:sp>
    </p:spTree>
    <p:extLst>
      <p:ext uri="{BB962C8B-B14F-4D97-AF65-F5344CB8AC3E}">
        <p14:creationId xmlns:p14="http://schemas.microsoft.com/office/powerpoint/2010/main" val="2582028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Türkçe, Türk dili ve edebiyatı ve Yabancı dil </a:t>
            </a:r>
            <a:r>
              <a:rPr lang="tr-TR" sz="2400" dirty="0"/>
              <a:t>(İngilizce, Rusça, Arapça…)</a:t>
            </a:r>
          </a:p>
        </p:txBody>
      </p:sp>
      <p:sp>
        <p:nvSpPr>
          <p:cNvPr id="3" name="İçerik Yer Tutucusu 2"/>
          <p:cNvSpPr>
            <a:spLocks noGrp="1"/>
          </p:cNvSpPr>
          <p:nvPr>
            <p:ph idx="1"/>
          </p:nvPr>
        </p:nvSpPr>
        <p:spPr>
          <a:xfrm>
            <a:off x="1097280" y="1845734"/>
            <a:ext cx="10058400" cy="4491566"/>
          </a:xfrm>
        </p:spPr>
        <p:txBody>
          <a:bodyPr>
            <a:normAutofit lnSpcReduction="10000"/>
          </a:bodyPr>
          <a:lstStyle/>
          <a:p>
            <a:r>
              <a:rPr lang="tr-TR" dirty="0"/>
              <a:t>Türkçe, Türk dili ve edebiyatı ile yabancı dil derslerinin sınavları </a:t>
            </a:r>
            <a:r>
              <a:rPr lang="tr-TR" b="1" u="sng" dirty="0"/>
              <a:t>yazılı ve uygulamalı </a:t>
            </a:r>
            <a:r>
              <a:rPr lang="tr-TR" dirty="0"/>
              <a:t>olmak üzere iki aşamada yapılır. </a:t>
            </a:r>
          </a:p>
          <a:p>
            <a:r>
              <a:rPr lang="tr-TR" dirty="0"/>
              <a:t>Uygulamalı sınavların süresi ve hangi kazanımlara göre yapılacağı ders öğretmenlerince belirlenir. Ders öğretmeni tarafından dinleme ve konuşma becerilerini ölçen uygulama sınavları yapılır ve bu sınavlar ayrı ayrı puanlanır. Öğrencinin uygulamalı sınavlardan aldığı puanlar ile yazılı sınavdan aldığı puan birlikte değerlendirilerek sınav puanı oluşturulur.</a:t>
            </a:r>
          </a:p>
          <a:p>
            <a:r>
              <a:rPr lang="tr-TR" b="1" u="sng" dirty="0"/>
              <a:t>Türkçe ve yabancı dil </a:t>
            </a:r>
            <a:r>
              <a:rPr lang="tr-TR" b="1" dirty="0"/>
              <a:t>derslerinin sınav puanları; yazılı sınavın %50’si, dinleme sınavının %25’i ve konuşma sınavının %25’i alınarak hesaplanır.</a:t>
            </a:r>
          </a:p>
          <a:p>
            <a:r>
              <a:rPr lang="tr-TR" b="1" u="sng" dirty="0"/>
              <a:t>Türk dili ve edebiyatı </a:t>
            </a:r>
            <a:r>
              <a:rPr lang="tr-TR" b="1" dirty="0"/>
              <a:t>dersinin sınav puanları; yazılı sınavın %70’i, dinleme sınavının %15’i ve konuşma sınavının %15’i alınarak hesaplanır.</a:t>
            </a:r>
          </a:p>
          <a:p>
            <a:r>
              <a:rPr lang="tr-TR" b="1" u="sng" dirty="0"/>
              <a:t>ÖRNEK:</a:t>
            </a:r>
          </a:p>
          <a:p>
            <a:r>
              <a:rPr lang="tr-TR" b="1" dirty="0"/>
              <a:t>YAZILI  DİNLEME  KONUŞMA            %50             %25           %25                                            PUAN</a:t>
            </a:r>
          </a:p>
          <a:p>
            <a:r>
              <a:rPr lang="tr-TR" b="1" dirty="0"/>
              <a:t>     85          90               95             </a:t>
            </a:r>
            <a:r>
              <a:rPr lang="tr-TR" b="1"/>
              <a:t>=  85x0,50  </a:t>
            </a:r>
            <a:r>
              <a:rPr lang="tr-TR" b="1" dirty="0"/>
              <a:t>+  90x0,25  + 95x0,25 = 42,5+22,5+23,75 =   88,75</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YAZILI + DİNLEME + KONUŞMA</a:t>
            </a:r>
          </a:p>
        </p:txBody>
      </p:sp>
    </p:spTree>
    <p:extLst>
      <p:ext uri="{BB962C8B-B14F-4D97-AF65-F5344CB8AC3E}">
        <p14:creationId xmlns:p14="http://schemas.microsoft.com/office/powerpoint/2010/main" val="202458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Mesleki ve teknik ortaöğretim</a:t>
            </a:r>
          </a:p>
        </p:txBody>
      </p:sp>
      <p:sp>
        <p:nvSpPr>
          <p:cNvPr id="3" name="İçerik Yer Tutucusu 2"/>
          <p:cNvSpPr>
            <a:spLocks noGrp="1"/>
          </p:cNvSpPr>
          <p:nvPr>
            <p:ph idx="1"/>
          </p:nvPr>
        </p:nvSpPr>
        <p:spPr/>
        <p:txBody>
          <a:bodyPr/>
          <a:lstStyle/>
          <a:p>
            <a:r>
              <a:rPr lang="tr-TR" dirty="0"/>
              <a:t>Mesleki ve teknik ortaöğretim kurumlarının çerçeve öğretim programlarında yer alan meslek derslerinin </a:t>
            </a:r>
            <a:r>
              <a:rPr lang="tr-TR" b="1" u="sng" dirty="0"/>
              <a:t>yazılı ve uygulamalı sınavlarının </a:t>
            </a:r>
            <a:r>
              <a:rPr lang="tr-TR" b="1" u="sng" dirty="0" err="1"/>
              <a:t>ağırlıklandırılması</a:t>
            </a:r>
            <a:r>
              <a:rPr lang="tr-TR" b="1" u="sng" dirty="0"/>
              <a:t> </a:t>
            </a:r>
            <a:r>
              <a:rPr lang="tr-TR" dirty="0"/>
              <a:t>eğitim kurumu sınıf/alan zümreleri tarafından belirlenir. </a:t>
            </a:r>
          </a:p>
          <a:p>
            <a:r>
              <a:rPr lang="tr-TR" dirty="0"/>
              <a:t>Okul müdürünün onayına bağlı olarak uygulanır. </a:t>
            </a:r>
          </a:p>
          <a:p>
            <a:r>
              <a:rPr lang="tr-TR" dirty="0"/>
              <a:t>Bu durumlarda ortak yazılı sınavın ağırlığı </a:t>
            </a:r>
            <a:r>
              <a:rPr lang="tr-TR" b="1" dirty="0"/>
              <a:t>%40’ın altında olamaz</a:t>
            </a:r>
            <a:r>
              <a:rPr lang="tr-TR" dirty="0"/>
              <a:t>.</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MESLEKİ EĞİTİM AĞIRLIKLANDIRMA</a:t>
            </a:r>
          </a:p>
        </p:txBody>
      </p:sp>
    </p:spTree>
    <p:extLst>
      <p:ext uri="{BB962C8B-B14F-4D97-AF65-F5344CB8AC3E}">
        <p14:creationId xmlns:p14="http://schemas.microsoft.com/office/powerpoint/2010/main" val="288722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İtiraz</a:t>
            </a:r>
          </a:p>
        </p:txBody>
      </p:sp>
      <p:sp>
        <p:nvSpPr>
          <p:cNvPr id="3" name="İçerik Yer Tutucusu 2"/>
          <p:cNvSpPr>
            <a:spLocks noGrp="1"/>
          </p:cNvSpPr>
          <p:nvPr>
            <p:ph idx="1"/>
          </p:nvPr>
        </p:nvSpPr>
        <p:spPr/>
        <p:txBody>
          <a:bodyPr/>
          <a:lstStyle/>
          <a:p>
            <a:r>
              <a:rPr lang="tr-TR" dirty="0"/>
              <a:t>Öğrenci velisi, </a:t>
            </a:r>
            <a:r>
              <a:rPr lang="tr-TR" b="1" dirty="0"/>
              <a:t>sınav sorularına 3 (üç) iş günü </a:t>
            </a:r>
            <a:r>
              <a:rPr lang="tr-TR" dirty="0"/>
              <a:t>içinde öğrencinin öğrenim gördüğü okul müdürlüğüne dilekçe ile itiraz başvurusunda bulunabilir.</a:t>
            </a:r>
          </a:p>
          <a:p>
            <a:r>
              <a:rPr lang="tr-TR" dirty="0"/>
              <a:t>Öğrenci velisi, </a:t>
            </a:r>
            <a:r>
              <a:rPr lang="tr-TR" b="1" dirty="0"/>
              <a:t>sınav sonuçlarının açıklanmasının ardından 3 (üç) iş günü </a:t>
            </a:r>
            <a:r>
              <a:rPr lang="tr-TR" dirty="0"/>
              <a:t>içinde öğrencinin öğrenim gördüğü okul müdürlüğüne dilekçe ile sınav sonucuna itiraz başvurusunda bulunabilir.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İTİRAZ</a:t>
            </a:r>
          </a:p>
        </p:txBody>
      </p:sp>
    </p:spTree>
    <p:extLst>
      <p:ext uri="{BB962C8B-B14F-4D97-AF65-F5344CB8AC3E}">
        <p14:creationId xmlns:p14="http://schemas.microsoft.com/office/powerpoint/2010/main" val="286351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İptal ve evraklar</a:t>
            </a:r>
          </a:p>
        </p:txBody>
      </p:sp>
      <p:sp>
        <p:nvSpPr>
          <p:cNvPr id="3" name="İçerik Yer Tutucusu 2"/>
          <p:cNvSpPr>
            <a:spLocks noGrp="1"/>
          </p:cNvSpPr>
          <p:nvPr>
            <p:ph idx="1"/>
          </p:nvPr>
        </p:nvSpPr>
        <p:spPr/>
        <p:txBody>
          <a:bodyPr/>
          <a:lstStyle/>
          <a:p>
            <a:r>
              <a:rPr lang="tr-TR" dirty="0"/>
              <a:t>ı) Sınavlarda iptaline karar verilen sorular değerlendirme dışı bırakılarak geçerli soruların puan değerinin yeniden saptanması suretiyle puanlama yapılır.</a:t>
            </a:r>
          </a:p>
          <a:p>
            <a:r>
              <a:rPr lang="tr-TR" dirty="0"/>
              <a:t>i) Ülke, il ve ilçe geneli yapılan ortak yazılı sınavların cevap kâğıtları okullarda muhafaza altına alınır.</a:t>
            </a:r>
          </a:p>
          <a:p>
            <a:r>
              <a:rPr lang="tr-TR" dirty="0"/>
              <a:t>j) Yazılı ve uygulamalı sınavlarla ilgili diğer hususlar kılavuzla belirlenir.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İPTAL VE EVRAKLAR</a:t>
            </a:r>
          </a:p>
        </p:txBody>
      </p:sp>
    </p:spTree>
    <p:extLst>
      <p:ext uri="{BB962C8B-B14F-4D97-AF65-F5344CB8AC3E}">
        <p14:creationId xmlns:p14="http://schemas.microsoft.com/office/powerpoint/2010/main" val="1453606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Teşekkürler</a:t>
            </a:r>
          </a:p>
        </p:txBody>
      </p:sp>
      <p:sp>
        <p:nvSpPr>
          <p:cNvPr id="3" name="İçerik Yer Tutucusu 2"/>
          <p:cNvSpPr>
            <a:spLocks noGrp="1"/>
          </p:cNvSpPr>
          <p:nvPr>
            <p:ph idx="1"/>
          </p:nvPr>
        </p:nvSpPr>
        <p:spPr>
          <a:xfrm>
            <a:off x="3822005" y="3584542"/>
            <a:ext cx="4331338" cy="1347538"/>
          </a:xfrm>
        </p:spPr>
        <p:txBody>
          <a:bodyPr>
            <a:normAutofit/>
          </a:bodyPr>
          <a:lstStyle/>
          <a:p>
            <a:pPr algn="ctr"/>
            <a:r>
              <a:rPr lang="tr-TR" sz="2400" b="1" dirty="0"/>
              <a:t>Yönerge</a:t>
            </a:r>
          </a:p>
          <a:p>
            <a:pPr algn="ctr"/>
            <a:r>
              <a:rPr lang="tr-TR" sz="2400" dirty="0"/>
              <a:t>http://meb.ai/p5k2GB</a:t>
            </a:r>
          </a:p>
        </p:txBody>
      </p:sp>
      <p:pic>
        <p:nvPicPr>
          <p:cNvPr id="4" name="Resim 3"/>
          <p:cNvPicPr>
            <a:picLocks noChangeAspect="1"/>
          </p:cNvPicPr>
          <p:nvPr/>
        </p:nvPicPr>
        <p:blipFill>
          <a:blip r:embed="rId2"/>
          <a:stretch>
            <a:fillRect/>
          </a:stretch>
        </p:blipFill>
        <p:spPr>
          <a:xfrm>
            <a:off x="1251751" y="2195832"/>
            <a:ext cx="1388710" cy="1388710"/>
          </a:xfrm>
          <a:prstGeom prst="rect">
            <a:avLst/>
          </a:prstGeom>
        </p:spPr>
      </p:pic>
      <p:sp>
        <p:nvSpPr>
          <p:cNvPr id="5" name="İçerik Yer Tutucusu 2"/>
          <p:cNvSpPr txBox="1">
            <a:spLocks/>
          </p:cNvSpPr>
          <p:nvPr/>
        </p:nvSpPr>
        <p:spPr>
          <a:xfrm>
            <a:off x="-361006" y="3584542"/>
            <a:ext cx="4614225" cy="98745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tr-TR" sz="2400" b="1" dirty="0"/>
              <a:t>Yönetmelik</a:t>
            </a:r>
            <a:endParaRPr lang="tr-TR" sz="2400" dirty="0"/>
          </a:p>
          <a:p>
            <a:pPr marL="0" indent="0" algn="ctr">
              <a:buNone/>
            </a:pPr>
            <a:r>
              <a:rPr lang="tr-TR" sz="2400" dirty="0"/>
              <a:t>http://meb.ai/UuLakEd</a:t>
            </a:r>
          </a:p>
        </p:txBody>
      </p:sp>
      <p:pic>
        <p:nvPicPr>
          <p:cNvPr id="6" name="Resim 5"/>
          <p:cNvPicPr>
            <a:picLocks noChangeAspect="1"/>
          </p:cNvPicPr>
          <p:nvPr/>
        </p:nvPicPr>
        <p:blipFill>
          <a:blip r:embed="rId3"/>
          <a:stretch>
            <a:fillRect/>
          </a:stretch>
        </p:blipFill>
        <p:spPr>
          <a:xfrm>
            <a:off x="5423570" y="2195833"/>
            <a:ext cx="1388710" cy="1388710"/>
          </a:xfrm>
          <a:prstGeom prst="rect">
            <a:avLst/>
          </a:prstGeom>
        </p:spPr>
      </p:pic>
      <p:pic>
        <p:nvPicPr>
          <p:cNvPr id="7" name="Resim 6"/>
          <p:cNvPicPr>
            <a:picLocks noChangeAspect="1"/>
          </p:cNvPicPr>
          <p:nvPr/>
        </p:nvPicPr>
        <p:blipFill>
          <a:blip r:embed="rId4"/>
          <a:stretch>
            <a:fillRect/>
          </a:stretch>
        </p:blipFill>
        <p:spPr>
          <a:xfrm>
            <a:off x="9069108" y="2195832"/>
            <a:ext cx="1388709" cy="1388709"/>
          </a:xfrm>
          <a:prstGeom prst="rect">
            <a:avLst/>
          </a:prstGeom>
        </p:spPr>
      </p:pic>
      <p:sp>
        <p:nvSpPr>
          <p:cNvPr id="8" name="İçerik Yer Tutucusu 2"/>
          <p:cNvSpPr txBox="1">
            <a:spLocks/>
          </p:cNvSpPr>
          <p:nvPr/>
        </p:nvSpPr>
        <p:spPr>
          <a:xfrm>
            <a:off x="7597793" y="3584542"/>
            <a:ext cx="4331338" cy="13475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tr-TR" sz="2400" b="1" dirty="0"/>
              <a:t>Denizli ÖDM</a:t>
            </a:r>
          </a:p>
          <a:p>
            <a:pPr algn="ctr"/>
            <a:r>
              <a:rPr lang="tr-TR" sz="2400" dirty="0"/>
              <a:t>denizliodm.meb.gov.tr</a:t>
            </a:r>
          </a:p>
        </p:txBody>
      </p:sp>
      <p:sp>
        <p:nvSpPr>
          <p:cNvPr id="9" name="Metin kutusu 8"/>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DENİZLİ ÖLÇME DEĞERLENDİRME MERKEZİ</a:t>
            </a:r>
          </a:p>
        </p:txBody>
      </p:sp>
    </p:spTree>
    <p:extLst>
      <p:ext uri="{BB962C8B-B14F-4D97-AF65-F5344CB8AC3E}">
        <p14:creationId xmlns:p14="http://schemas.microsoft.com/office/powerpoint/2010/main" val="354031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t>ÖLÇME VE DEĞERLENDİRME YÖNETMELİĞİ MADDE 4- </a:t>
            </a:r>
          </a:p>
        </p:txBody>
      </p:sp>
      <p:sp>
        <p:nvSpPr>
          <p:cNvPr id="3" name="İçerik Yer Tutucusu 2"/>
          <p:cNvSpPr>
            <a:spLocks noGrp="1"/>
          </p:cNvSpPr>
          <p:nvPr>
            <p:ph idx="1"/>
          </p:nvPr>
        </p:nvSpPr>
        <p:spPr/>
        <p:txBody>
          <a:bodyPr>
            <a:normAutofit fontScale="92500" lnSpcReduction="20000"/>
          </a:bodyPr>
          <a:lstStyle/>
          <a:p>
            <a:r>
              <a:rPr lang="tr-TR" dirty="0"/>
              <a:t>(1) Ölçme ve değerlendirmede aşağıdaki genel esaslar gözetilir:</a:t>
            </a:r>
          </a:p>
          <a:p>
            <a:r>
              <a:rPr lang="tr-TR" dirty="0"/>
              <a:t>a) Öğrencilerin başarısı, öğretim programındaki kazanımlar esas alınarak dersin özelliğine göre yapılan ölçme uygulamaları neticesinde alınan puanlara göre tespit edilir.</a:t>
            </a:r>
          </a:p>
          <a:p>
            <a:r>
              <a:rPr lang="tr-TR" dirty="0"/>
              <a:t>b) Ölçme uygulamaları neticesinde öğrencinin programlarda amaçlanan bilgi, beceri ve </a:t>
            </a:r>
            <a:r>
              <a:rPr lang="tr-TR" dirty="0" err="1"/>
              <a:t>duyuşsal</a:t>
            </a:r>
            <a:r>
              <a:rPr lang="tr-TR" dirty="0"/>
              <a:t> özellikleri kazanıp kazanmadığı düzenli olarak izlenir ve değerlendirilir.</a:t>
            </a:r>
          </a:p>
          <a:p>
            <a:r>
              <a:rPr lang="tr-TR" dirty="0">
                <a:solidFill>
                  <a:srgbClr val="FF0000"/>
                </a:solidFill>
              </a:rPr>
              <a:t>c) Ölçme uygulamalarında geçerlik, güvenirlik ve kullanışlılık açısından uygun ölçme araçları kullanılır. </a:t>
            </a:r>
            <a:r>
              <a:rPr lang="tr-TR" b="1" u="sng" dirty="0">
                <a:solidFill>
                  <a:srgbClr val="FF0000"/>
                </a:solidFill>
              </a:rPr>
              <a:t>Ölçme aracının özelliğine göre cevap anahtarı, dereceli puanlama anahtarı, dereceleme ölçeği ya da kontrol listeleri </a:t>
            </a:r>
            <a:r>
              <a:rPr lang="tr-TR" dirty="0">
                <a:solidFill>
                  <a:srgbClr val="FF0000"/>
                </a:solidFill>
              </a:rPr>
              <a:t>kullanılır.</a:t>
            </a:r>
          </a:p>
          <a:p>
            <a:r>
              <a:rPr lang="tr-TR" dirty="0"/>
              <a:t>ç) Kaynaştırma/bütünleştirme yoluyla eğitim ve öğretimlerine devam eden öğrencilere yönelik ölçme değerlendirmede </a:t>
            </a:r>
            <a:r>
              <a:rPr lang="tr-TR" b="1" dirty="0"/>
              <a:t>BEP</a:t>
            </a:r>
            <a:r>
              <a:rPr lang="tr-TR" dirty="0"/>
              <a:t> esas alınır.</a:t>
            </a:r>
          </a:p>
          <a:p>
            <a:r>
              <a:rPr lang="tr-TR" dirty="0"/>
              <a:t>d) Sınav, ölçme değerlendirme ve yerleştirme işlemleri; güvenirlik, gizlilik ve tarafsızlık ilkeleri çerçevesinde yapılır.</a:t>
            </a:r>
          </a:p>
          <a:p>
            <a:r>
              <a:rPr lang="tr-TR" dirty="0"/>
              <a:t>e) Sınavlar adaylara/öğrencilere aynı ya da farklı sorularla aynı anda veya farklı zamanlarda basılı veya elektronik ortamda uygulanabilir.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STANDARTLAŞTIRMA</a:t>
            </a:r>
          </a:p>
        </p:txBody>
      </p:sp>
    </p:spTree>
    <p:extLst>
      <p:ext uri="{BB962C8B-B14F-4D97-AF65-F5344CB8AC3E}">
        <p14:creationId xmlns:p14="http://schemas.microsoft.com/office/powerpoint/2010/main" val="118632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t>ÖLÇME VE DEĞERLENDİRME YÖNETMELİĞİ MADDE 5- </a:t>
            </a:r>
          </a:p>
        </p:txBody>
      </p:sp>
      <p:sp>
        <p:nvSpPr>
          <p:cNvPr id="3" name="İçerik Yer Tutucusu 2"/>
          <p:cNvSpPr>
            <a:spLocks noGrp="1"/>
          </p:cNvSpPr>
          <p:nvPr>
            <p:ph idx="1"/>
          </p:nvPr>
        </p:nvSpPr>
        <p:spPr/>
        <p:txBody>
          <a:bodyPr>
            <a:normAutofit fontScale="55000" lnSpcReduction="20000"/>
          </a:bodyPr>
          <a:lstStyle/>
          <a:p>
            <a:r>
              <a:rPr lang="tr-TR" sz="3000" dirty="0"/>
              <a:t>c) Bir dönemde her dersten iki yazılı sınav yapılır. Ancak haftalık ders saat sayısı altı ve üzeri olan derslerde il sınıf/alan zümrelerince karar alınması durumunda üçüncü sınav yapılabilir.</a:t>
            </a:r>
          </a:p>
          <a:p>
            <a:r>
              <a:rPr lang="tr-TR" sz="3000" dirty="0"/>
              <a:t>ç) Okullarda sınavlar;</a:t>
            </a:r>
          </a:p>
          <a:p>
            <a:r>
              <a:rPr lang="tr-TR" sz="3000" dirty="0"/>
              <a:t>1) 1. dönem 1. sınavlar: Ekim ayı son haftası–Kasım ayı ilk haftası,</a:t>
            </a:r>
          </a:p>
          <a:p>
            <a:r>
              <a:rPr lang="tr-TR" sz="3000" dirty="0"/>
              <a:t>2) 1. dönem 2. sınavlar: Aralık ayı son haftası–Ocak ayı ilk haftası,</a:t>
            </a:r>
          </a:p>
          <a:p>
            <a:r>
              <a:rPr lang="tr-TR" sz="3000" dirty="0"/>
              <a:t>3) 2. dönem 1. sınavlar: Mart ayı son haftası–Nisan ayı ilk haftası,</a:t>
            </a:r>
          </a:p>
          <a:p>
            <a:r>
              <a:rPr lang="tr-TR" sz="3000" dirty="0"/>
              <a:t>4) 2. dönem 2. sınavlar: Mayıs ayı son haftası–Haziran ayı ilk haftası,</a:t>
            </a:r>
          </a:p>
          <a:p>
            <a:r>
              <a:rPr lang="tr-TR" sz="3000" dirty="0"/>
              <a:t>aralığında yapılır. Sınav tarihleri öğretim yılı başında okullar tarafından e-Okuldan ilan edilir. Ancak mücbir sebeplerle sınavların belirtilen tarihlerde yapılamaması durumunda il millî eğitim müdürlüklerince gerekçesiyle birlikte sınav tarihleri değiştirilebilir. </a:t>
            </a:r>
          </a:p>
          <a:p>
            <a:r>
              <a:rPr lang="tr-TR" sz="3300" dirty="0">
                <a:solidFill>
                  <a:srgbClr val="FF0000"/>
                </a:solidFill>
              </a:rPr>
              <a:t>Mesleki ve teknik ortaöğretim kurumlarından, yoğunlaştırılmış eğitim programı uygulanan sınıflar ile işletmelerde mesleki eğitime öğrenci gönderilen sınıflarda ve mesleki eğitim merkezlerinde sınav tarihleri ilgili okul/kurumlarca belirlenir. Sınavlarla ilgili gerekli tedbirler okul müdürlüklerince alınır.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SINAV HAFTASI</a:t>
            </a:r>
          </a:p>
        </p:txBody>
      </p:sp>
    </p:spTree>
    <p:extLst>
      <p:ext uri="{BB962C8B-B14F-4D97-AF65-F5344CB8AC3E}">
        <p14:creationId xmlns:p14="http://schemas.microsoft.com/office/powerpoint/2010/main" val="308488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t>ÖLÇME VE DEĞERLENDİRME YÖNETMELİĞİ </a:t>
            </a:r>
          </a:p>
        </p:txBody>
      </p:sp>
      <p:sp>
        <p:nvSpPr>
          <p:cNvPr id="3" name="İçerik Yer Tutucusu 2"/>
          <p:cNvSpPr>
            <a:spLocks noGrp="1"/>
          </p:cNvSpPr>
          <p:nvPr>
            <p:ph idx="1"/>
          </p:nvPr>
        </p:nvSpPr>
        <p:spPr>
          <a:xfrm>
            <a:off x="1097279" y="2050991"/>
            <a:ext cx="10328448" cy="3818102"/>
          </a:xfrm>
        </p:spPr>
        <p:txBody>
          <a:bodyPr>
            <a:normAutofit/>
          </a:bodyPr>
          <a:lstStyle/>
          <a:p>
            <a:r>
              <a:rPr lang="tr-TR" dirty="0"/>
              <a:t>e) </a:t>
            </a:r>
            <a:r>
              <a:rPr lang="tr-TR" dirty="0">
                <a:solidFill>
                  <a:srgbClr val="FF0000"/>
                </a:solidFill>
              </a:rPr>
              <a:t>Mesleki ve teknik ortaöğretim kurumlarından, yoğunlaştırılmış eğitim programı uygulanan sınıflar ile işletmelerde mesleki eğitime öğrenci gönderilen sınıflarda ve mesleki eğitim merkezlerinde </a:t>
            </a:r>
            <a:r>
              <a:rPr lang="tr-TR" b="1" u="sng" dirty="0"/>
              <a:t>ortak sınav yapılmaz.</a:t>
            </a:r>
          </a:p>
          <a:p>
            <a:r>
              <a:rPr lang="tr-TR" dirty="0"/>
              <a:t>ğ) Uygulamalı sınavların hangi derslerden yapılacağı, şekli, sayısı ve süresi eğitim kurumu sınıf/alan zümreleri tarafından belirlenir. </a:t>
            </a:r>
            <a:r>
              <a:rPr lang="tr-TR" b="1" u="sng" dirty="0"/>
              <a:t>Okul müdürünün onayına bağlı olarak uygulanır.</a:t>
            </a:r>
          </a:p>
          <a:p>
            <a:r>
              <a:rPr lang="tr-TR" dirty="0"/>
              <a:t>h) Mesleki ve teknik ortaöğretim kurumlarının çerçeve öğretim programlarında yer alan meslek derslerinin </a:t>
            </a:r>
            <a:r>
              <a:rPr lang="tr-TR" b="1" u="sng" dirty="0"/>
              <a:t>sınavlarının ortak olması hâlinde diğer sınavlardan en az biri uygulamalı olarak yapılır.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MESLEKİ EĞİTİM</a:t>
            </a:r>
          </a:p>
        </p:txBody>
      </p:sp>
    </p:spTree>
    <p:extLst>
      <p:ext uri="{BB962C8B-B14F-4D97-AF65-F5344CB8AC3E}">
        <p14:creationId xmlns:p14="http://schemas.microsoft.com/office/powerpoint/2010/main" val="392686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Ortak yazılı sınavlar</a:t>
            </a:r>
          </a:p>
        </p:txBody>
      </p:sp>
      <p:sp>
        <p:nvSpPr>
          <p:cNvPr id="3" name="İçerik Yer Tutucusu 2"/>
          <p:cNvSpPr>
            <a:spLocks noGrp="1"/>
          </p:cNvSpPr>
          <p:nvPr>
            <p:ph idx="1"/>
          </p:nvPr>
        </p:nvSpPr>
        <p:spPr>
          <a:xfrm>
            <a:off x="1097281" y="1941987"/>
            <a:ext cx="10058400" cy="4250266"/>
          </a:xfrm>
        </p:spPr>
        <p:txBody>
          <a:bodyPr>
            <a:normAutofit/>
          </a:bodyPr>
          <a:lstStyle/>
          <a:p>
            <a:r>
              <a:rPr lang="tr-TR" dirty="0"/>
              <a:t>a) Bakanlıkça belirlenen sınıf düzeyi ve derslerden ortak yazılı sınav yapılabilir. Ortak yazılı sınavın hangi sınıf düzeyinde ve hangi derslerden yapılacağı öğretim yılı başında ilan edilir.</a:t>
            </a:r>
          </a:p>
          <a:p>
            <a:endParaRPr lang="tr-TR" dirty="0"/>
          </a:p>
          <a:p>
            <a:r>
              <a:rPr lang="tr-TR" b="1" dirty="0"/>
              <a:t>«2023-2024 eğitim öğretim yılı 1. dönem 2. yazılı sınavları, </a:t>
            </a:r>
          </a:p>
          <a:p>
            <a:r>
              <a:rPr lang="tr-TR" b="1" dirty="0"/>
              <a:t>       6. sınıf Türkçe ve matematik dersleri için 26 Aralık 2023 Salı günü, </a:t>
            </a:r>
          </a:p>
          <a:p>
            <a:r>
              <a:rPr lang="tr-TR" b="1" dirty="0"/>
              <a:t>       9. sınıf Türk dili ve edebiyatı ile matematik dersleri için 27 Aralık 2023 Çarşamba günü </a:t>
            </a:r>
          </a:p>
          <a:p>
            <a:r>
              <a:rPr lang="tr-TR" b="1" u="sng" dirty="0"/>
              <a:t>ülke genelinde ortak </a:t>
            </a:r>
            <a:r>
              <a:rPr lang="tr-TR" b="1" dirty="0"/>
              <a:t>olarak yapılacaktır.»</a:t>
            </a:r>
          </a:p>
          <a:p>
            <a:pPr marL="0" indent="0">
              <a:buNone/>
            </a:pPr>
            <a:endParaRPr lang="tr-TR" dirty="0"/>
          </a:p>
          <a:p>
            <a:endParaRPr lang="tr-TR" dirty="0"/>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2023-2024 TÜRKİYE GENELİ</a:t>
            </a:r>
          </a:p>
        </p:txBody>
      </p:sp>
    </p:spTree>
    <p:extLst>
      <p:ext uri="{BB962C8B-B14F-4D97-AF65-F5344CB8AC3E}">
        <p14:creationId xmlns:p14="http://schemas.microsoft.com/office/powerpoint/2010/main" val="410752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 Ortak yazılı sınavları</a:t>
            </a:r>
          </a:p>
        </p:txBody>
      </p:sp>
      <p:sp>
        <p:nvSpPr>
          <p:cNvPr id="3" name="İçerik Yer Tutucusu 2"/>
          <p:cNvSpPr>
            <a:spLocks noGrp="1"/>
          </p:cNvSpPr>
          <p:nvPr>
            <p:ph idx="1"/>
          </p:nvPr>
        </p:nvSpPr>
        <p:spPr/>
        <p:txBody>
          <a:bodyPr/>
          <a:lstStyle/>
          <a:p>
            <a:r>
              <a:rPr lang="tr-TR" dirty="0"/>
              <a:t>b) Bakanlıkça yapılacak ortak yazılı sınavlar hariç hangi sınıf düzeyinde ve hangi derslerde il/ilçe genelinde ortak yazılı sınavlar yapılacağına İlçe Millî Eğitim Müdürleri Kurulu tarafından karar verilir.</a:t>
            </a:r>
          </a:p>
          <a:p>
            <a:endParaRPr lang="tr-TR" dirty="0"/>
          </a:p>
          <a:p>
            <a:r>
              <a:rPr lang="tr-TR" b="1" dirty="0"/>
              <a:t>‘‘İlçe millî eğitim müdürleri kurulunda </a:t>
            </a:r>
          </a:p>
          <a:p>
            <a:r>
              <a:rPr lang="tr-TR" b="1" dirty="0"/>
              <a:t>      26 Aralık 2023 Salı günü 7.sınıf Fen Bilimleri 1. dönem 2. yazılısı, </a:t>
            </a:r>
          </a:p>
          <a:p>
            <a:r>
              <a:rPr lang="tr-TR" b="1" dirty="0"/>
              <a:t>      27 Aralık 2023 Çarşamba günü 10.sınıf İngilizce 1. dönem 2. yazılısı</a:t>
            </a:r>
          </a:p>
          <a:p>
            <a:r>
              <a:rPr lang="tr-TR" b="1" dirty="0"/>
              <a:t>Denizli geneli ortak sınav yapılmasına karar verilmiştir.’’</a:t>
            </a:r>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2023-2024 DENİZLİ GENELİ</a:t>
            </a:r>
          </a:p>
        </p:txBody>
      </p:sp>
    </p:spTree>
    <p:extLst>
      <p:ext uri="{BB962C8B-B14F-4D97-AF65-F5344CB8AC3E}">
        <p14:creationId xmlns:p14="http://schemas.microsoft.com/office/powerpoint/2010/main" val="368152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İşlemler</a:t>
            </a:r>
          </a:p>
        </p:txBody>
      </p:sp>
      <p:sp>
        <p:nvSpPr>
          <p:cNvPr id="3" name="İçerik Yer Tutucusu 2"/>
          <p:cNvSpPr>
            <a:spLocks noGrp="1"/>
          </p:cNvSpPr>
          <p:nvPr>
            <p:ph idx="1"/>
          </p:nvPr>
        </p:nvSpPr>
        <p:spPr/>
        <p:txBody>
          <a:bodyPr>
            <a:normAutofit/>
          </a:bodyPr>
          <a:lstStyle/>
          <a:p>
            <a:r>
              <a:rPr lang="tr-TR" dirty="0"/>
              <a:t>Ülke, il ve ilçe geneli ortak yazılı sınavların uygulanmasına ilişkin iş ve işlemler millî eğitim müdürlüklerince yürütülür. </a:t>
            </a:r>
          </a:p>
          <a:p>
            <a:r>
              <a:rPr lang="tr-TR" b="1" u="sng" dirty="0"/>
              <a:t>Bunların haricinde diğer yazılı sınavlar aynı sınıf düzeyinde birden fazla şube sayısı bulunan okullarda ortak yapılır. Okul geneli ortak yazılı sınavların uygulanmasına ilişkin iş ve işlemler okul müdürlüklerince yürütülür.</a:t>
            </a:r>
          </a:p>
          <a:p>
            <a:r>
              <a:rPr lang="tr-TR" dirty="0"/>
              <a:t>Derslerden bir dönemde iki sınav yapılır. İl sınıf/alan zümrelerince dönem başında gerekçesiyle birlikte karar alınması durumunda haftalık ders saat sayısı altı ve üzeri olan derslerde üçüncü bir sınav yapılabilir. Üçüncü sınavın yapılıp yapılmayacağı, yapılacaksa ne zaman yapılacağı il sınıf/alan zümrelerince belirlenir. Üçüncü sınav da konu soru dağılım tablosuna uygun olarak hazırlanır. Sınav; diğer sınavlarda olduğu gibi okul genelinde ortak yazılı sınav olarak yapılır, notla değerlendirilir ve e-Okula işlenir.</a:t>
            </a:r>
            <a:endParaRPr lang="tr-TR" b="1" u="sng" dirty="0"/>
          </a:p>
        </p:txBody>
      </p:sp>
      <p:sp>
        <p:nvSpPr>
          <p:cNvPr id="4" name="Metin kutusu 3"/>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TÜM SINIFLARA AYNI SINAV</a:t>
            </a:r>
          </a:p>
        </p:txBody>
      </p:sp>
    </p:spTree>
    <p:extLst>
      <p:ext uri="{BB962C8B-B14F-4D97-AF65-F5344CB8AC3E}">
        <p14:creationId xmlns:p14="http://schemas.microsoft.com/office/powerpoint/2010/main" val="79745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Sınav duyurusu</a:t>
            </a:r>
          </a:p>
        </p:txBody>
      </p:sp>
      <p:sp>
        <p:nvSpPr>
          <p:cNvPr id="3" name="İçerik Yer Tutucusu 2"/>
          <p:cNvSpPr>
            <a:spLocks noGrp="1"/>
          </p:cNvSpPr>
          <p:nvPr>
            <p:ph idx="1"/>
          </p:nvPr>
        </p:nvSpPr>
        <p:spPr>
          <a:xfrm>
            <a:off x="1097280" y="2049035"/>
            <a:ext cx="10058400" cy="1660864"/>
          </a:xfrm>
        </p:spPr>
        <p:txBody>
          <a:bodyPr/>
          <a:lstStyle/>
          <a:p>
            <a:r>
              <a:rPr lang="tr-TR" b="1" u="sng" dirty="0"/>
              <a:t>Okul genelinde yapılacak ortak yazılı ve diğer yazılı sınavların tarihleri de okul müdürlükleri tarafından duyurulur. </a:t>
            </a:r>
          </a:p>
          <a:p>
            <a:r>
              <a:rPr lang="tr-TR" dirty="0"/>
              <a:t>Duyurulan tarihlerin e-Okula girilmesi okul müdürlüklerinin sorumluluğundadır. Ancak </a:t>
            </a:r>
            <a:r>
              <a:rPr lang="tr-TR" u="sng" dirty="0"/>
              <a:t>mücbir sebeplerle</a:t>
            </a:r>
            <a:r>
              <a:rPr lang="tr-TR" dirty="0"/>
              <a:t> il ve ilçe geneli yapılacak ortak yazılı sınavların tarihleri il millî eğitim müdürlüklerince, okul geneli yapılacak yazılı sınavların tarihleri ise okul müdürlüklerince değiştirilebilir.</a:t>
            </a:r>
          </a:p>
        </p:txBody>
      </p:sp>
      <p:sp>
        <p:nvSpPr>
          <p:cNvPr id="4" name="Dikdörtgen 3"/>
          <p:cNvSpPr/>
          <p:nvPr/>
        </p:nvSpPr>
        <p:spPr>
          <a:xfrm>
            <a:off x="1606609" y="3913200"/>
            <a:ext cx="9783963" cy="369332"/>
          </a:xfrm>
          <a:prstGeom prst="rect">
            <a:avLst/>
          </a:prstGeom>
        </p:spPr>
        <p:txBody>
          <a:bodyPr wrap="square">
            <a:spAutoFit/>
          </a:bodyPr>
          <a:lstStyle/>
          <a:p>
            <a:r>
              <a:rPr lang="tr-TR" dirty="0"/>
              <a:t>*** Sınav tarihleri öğretim yılı başında okullar tarafından e-Okuldan ilan edilir.***</a:t>
            </a:r>
          </a:p>
        </p:txBody>
      </p:sp>
      <p:pic>
        <p:nvPicPr>
          <p:cNvPr id="5" name="Resim 4"/>
          <p:cNvPicPr>
            <a:picLocks noChangeAspect="1"/>
          </p:cNvPicPr>
          <p:nvPr/>
        </p:nvPicPr>
        <p:blipFill>
          <a:blip r:embed="rId2"/>
          <a:stretch>
            <a:fillRect/>
          </a:stretch>
        </p:blipFill>
        <p:spPr>
          <a:xfrm>
            <a:off x="9628140" y="83302"/>
            <a:ext cx="1762432" cy="1762432"/>
          </a:xfrm>
          <a:prstGeom prst="rect">
            <a:avLst/>
          </a:prstGeom>
        </p:spPr>
      </p:pic>
      <p:sp>
        <p:nvSpPr>
          <p:cNvPr id="6" name="Metin kutusu 5"/>
          <p:cNvSpPr txBox="1"/>
          <p:nvPr/>
        </p:nvSpPr>
        <p:spPr>
          <a:xfrm>
            <a:off x="203200" y="6426200"/>
            <a:ext cx="11747500" cy="461665"/>
          </a:xfrm>
          <a:prstGeom prst="rect">
            <a:avLst/>
          </a:prstGeom>
          <a:noFill/>
        </p:spPr>
        <p:txBody>
          <a:bodyPr wrap="square" rtlCol="0">
            <a:spAutoFit/>
          </a:bodyPr>
          <a:lstStyle/>
          <a:p>
            <a:pPr algn="ctr"/>
            <a:r>
              <a:rPr lang="tr-TR" sz="2400" b="1" dirty="0">
                <a:solidFill>
                  <a:schemeClr val="bg1"/>
                </a:solidFill>
              </a:rPr>
              <a:t>SINAV DUYURUSU</a:t>
            </a:r>
          </a:p>
        </p:txBody>
      </p:sp>
    </p:spTree>
    <p:extLst>
      <p:ext uri="{BB962C8B-B14F-4D97-AF65-F5344CB8AC3E}">
        <p14:creationId xmlns:p14="http://schemas.microsoft.com/office/powerpoint/2010/main" val="599590674"/>
      </p:ext>
    </p:extLst>
  </p:cSld>
  <p:clrMapOvr>
    <a:masterClrMapping/>
  </p:clrMapOvr>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435</TotalTime>
  <Words>2173</Words>
  <Application>Microsoft Office PowerPoint</Application>
  <PresentationFormat>Geniş ekran</PresentationFormat>
  <Paragraphs>186</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Geçmişe bakış</vt:lpstr>
      <vt:lpstr>Ölçme Değerlendirme Bilgilendirme Toplantısı</vt:lpstr>
      <vt:lpstr>ORTAÖĞRETİM KURUMLARI YÖNETMELİĞİNDE DEĞİŞİKLİK YAPILMASINA DAİR YÖNETMELİK</vt:lpstr>
      <vt:lpstr>ÖLÇME VE DEĞERLENDİRME YÖNETMELİĞİ MADDE 4- </vt:lpstr>
      <vt:lpstr>ÖLÇME VE DEĞERLENDİRME YÖNETMELİĞİ MADDE 5- </vt:lpstr>
      <vt:lpstr>ÖLÇME VE DEĞERLENDİRME YÖNETMELİĞİ </vt:lpstr>
      <vt:lpstr>Ortak yazılı sınavlar</vt:lpstr>
      <vt:lpstr>İl Ortak yazılı sınavları</vt:lpstr>
      <vt:lpstr>İşlemler</vt:lpstr>
      <vt:lpstr>Sınav duyurusu</vt:lpstr>
      <vt:lpstr>Sınav soruları</vt:lpstr>
      <vt:lpstr>Soru türü</vt:lpstr>
      <vt:lpstr>Ortak sınavların kapsamı</vt:lpstr>
      <vt:lpstr>Ortaokul ve liselerde</vt:lpstr>
      <vt:lpstr>İlkokullar</vt:lpstr>
      <vt:lpstr>Soruların hazırlanması</vt:lpstr>
      <vt:lpstr>Okul ortak sınavları</vt:lpstr>
      <vt:lpstr>Yazılı sınav yapılacak ise</vt:lpstr>
      <vt:lpstr>Sınavın uygulanması</vt:lpstr>
      <vt:lpstr>Uygulama</vt:lpstr>
      <vt:lpstr>Sınava katılmayanlar</vt:lpstr>
      <vt:lpstr>Mazeret sınavı</vt:lpstr>
      <vt:lpstr>Sınavın değerlendirilmesi</vt:lpstr>
      <vt:lpstr>Türkçe, Türk dili ve edebiyatı ve Yabancı dil (İngilizce, Rusça, Arapça…)</vt:lpstr>
      <vt:lpstr>Mesleki ve teknik ortaöğretim</vt:lpstr>
      <vt:lpstr>İtiraz</vt:lpstr>
      <vt:lpstr>İptal ve evraklar</vt:lpstr>
      <vt:lpstr>Teşekkürler</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Hüseyin GÜL</dc:creator>
  <cp:lastModifiedBy>hüse YİN</cp:lastModifiedBy>
  <cp:revision>44</cp:revision>
  <dcterms:created xsi:type="dcterms:W3CDTF">2023-09-11T07:17:33Z</dcterms:created>
  <dcterms:modified xsi:type="dcterms:W3CDTF">2023-10-16T12:20:09Z</dcterms:modified>
</cp:coreProperties>
</file>